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340" r:id="rId2"/>
    <p:sldId id="443" r:id="rId3"/>
    <p:sldId id="512" r:id="rId4"/>
    <p:sldId id="513" r:id="rId5"/>
    <p:sldId id="514" r:id="rId6"/>
    <p:sldId id="515" r:id="rId7"/>
    <p:sldId id="516" r:id="rId8"/>
    <p:sldId id="517" r:id="rId9"/>
    <p:sldId id="518" r:id="rId10"/>
    <p:sldId id="519" r:id="rId11"/>
    <p:sldId id="537" r:id="rId12"/>
    <p:sldId id="538" r:id="rId13"/>
    <p:sldId id="539" r:id="rId14"/>
    <p:sldId id="540" r:id="rId15"/>
    <p:sldId id="541" r:id="rId16"/>
    <p:sldId id="520" r:id="rId17"/>
    <p:sldId id="521" r:id="rId18"/>
    <p:sldId id="522" r:id="rId19"/>
    <p:sldId id="523" r:id="rId20"/>
    <p:sldId id="524" r:id="rId21"/>
    <p:sldId id="525" r:id="rId22"/>
    <p:sldId id="531" r:id="rId23"/>
    <p:sldId id="532" r:id="rId24"/>
    <p:sldId id="533" r:id="rId25"/>
    <p:sldId id="534" r:id="rId26"/>
    <p:sldId id="535" r:id="rId27"/>
    <p:sldId id="536" r:id="rId28"/>
    <p:sldId id="386" r:id="rId29"/>
  </p:sldIdLst>
  <p:sldSz cx="12192000" cy="6858000"/>
  <p:notesSz cx="7315200" cy="9601200"/>
  <p:custDataLst>
    <p:tags r:id="rId32"/>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90"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s, Nancy Wong" initials="N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469" autoAdjust="0"/>
    <p:restoredTop sz="99506" autoAdjust="0"/>
  </p:normalViewPr>
  <p:slideViewPr>
    <p:cSldViewPr snapToGrid="0" snapToObjects="1" showGuides="1">
      <p:cViewPr varScale="1">
        <p:scale>
          <a:sx n="114" d="100"/>
          <a:sy n="114" d="100"/>
        </p:scale>
        <p:origin x="1095" y="63"/>
      </p:cViewPr>
      <p:guideLst>
        <p:guide/>
        <p:guide orient="horz" pos="2047"/>
        <p:guide orient="horz" pos="1593"/>
        <p:guide orient="horz" pos="2568"/>
        <p:guide orient="horz" pos="3090"/>
        <p:guide orient="horz" pos="3589"/>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3252"/>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18409668092456"/>
          <c:y val="3.5462267992916505E-2"/>
          <c:w val="0.77870212771514613"/>
          <c:h val="0.83084685421571802"/>
        </c:manualLayout>
      </c:layout>
      <c:lineChart>
        <c:grouping val="standard"/>
        <c:varyColors val="0"/>
        <c:ser>
          <c:idx val="0"/>
          <c:order val="0"/>
          <c:tx>
            <c:strRef>
              <c:f>Sheet1!$B$1</c:f>
              <c:strCache>
                <c:ptCount val="1"/>
                <c:pt idx="0">
                  <c:v>PP3PA</c:v>
                </c:pt>
              </c:strCache>
            </c:strRef>
          </c:tx>
          <c:spPr>
            <a:ln w="57150" cmpd="sng">
              <a:solidFill>
                <a:schemeClr val="accent5"/>
              </a:solidFill>
            </a:ln>
          </c:spPr>
          <c:marker>
            <c:symbol val="none"/>
          </c:marker>
          <c:cat>
            <c:strRef>
              <c:f>Sheet1!$A$2:$A$15</c:f>
              <c:strCache>
                <c:ptCount val="14"/>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strCache>
            </c:strRef>
          </c:cat>
          <c:val>
            <c:numRef>
              <c:f>Sheet1!$B$2:$B$15</c:f>
              <c:numCache>
                <c:formatCode>_(* #,##0.00_);_(* \(#,##0.00\);_(* "-"??_);_(@_)</c:formatCode>
                <c:ptCount val="14"/>
                <c:pt idx="0">
                  <c:v>0.65217391304347805</c:v>
                </c:pt>
                <c:pt idx="1">
                  <c:v>0.75</c:v>
                </c:pt>
                <c:pt idx="2">
                  <c:v>0.87096774193548399</c:v>
                </c:pt>
                <c:pt idx="3">
                  <c:v>0.81818181818181801</c:v>
                </c:pt>
                <c:pt idx="4">
                  <c:v>0.89361702127659604</c:v>
                </c:pt>
                <c:pt idx="5">
                  <c:v>0.96</c:v>
                </c:pt>
                <c:pt idx="6">
                  <c:v>0.95454545454545503</c:v>
                </c:pt>
                <c:pt idx="7">
                  <c:v>1</c:v>
                </c:pt>
                <c:pt idx="8">
                  <c:v>0.971830985915493</c:v>
                </c:pt>
                <c:pt idx="9">
                  <c:v>0.98684210526315796</c:v>
                </c:pt>
                <c:pt idx="10">
                  <c:v>1</c:v>
                </c:pt>
                <c:pt idx="11">
                  <c:v>1</c:v>
                </c:pt>
                <c:pt idx="12">
                  <c:v>1.07843137254902</c:v>
                </c:pt>
                <c:pt idx="13">
                  <c:v>1.10625</c:v>
                </c:pt>
              </c:numCache>
            </c:numRef>
          </c:val>
          <c:smooth val="0"/>
          <c:extLst>
            <c:ext xmlns:c16="http://schemas.microsoft.com/office/drawing/2014/chart" uri="{C3380CC4-5D6E-409C-BE32-E72D297353CC}">
              <c16:uniqueId val="{00000000-86FC-41C0-9C73-F039F9D7CF26}"/>
            </c:ext>
          </c:extLst>
        </c:ser>
        <c:ser>
          <c:idx val="1"/>
          <c:order val="1"/>
          <c:tx>
            <c:strRef>
              <c:f>Sheet1!$C$1</c:f>
              <c:strCache>
                <c:ptCount val="1"/>
                <c:pt idx="0">
                  <c:v>PP2PA</c:v>
                </c:pt>
              </c:strCache>
            </c:strRef>
          </c:tx>
          <c:spPr>
            <a:ln w="57150" cmpd="sng">
              <a:solidFill>
                <a:schemeClr val="accent1"/>
              </a:solidFill>
            </a:ln>
          </c:spPr>
          <c:marker>
            <c:symbol val="none"/>
          </c:marker>
          <c:cat>
            <c:strRef>
              <c:f>Sheet1!$A$2:$A$15</c:f>
              <c:strCache>
                <c:ptCount val="14"/>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strCache>
            </c:strRef>
          </c:cat>
          <c:val>
            <c:numRef>
              <c:f>Sheet1!$C$2:$C$15</c:f>
              <c:numCache>
                <c:formatCode>_(* #,##0.00_);_(* \(#,##0.00\);_(* "-"??_);_(@_)</c:formatCode>
                <c:ptCount val="14"/>
                <c:pt idx="0">
                  <c:v>0.983981693363844</c:v>
                </c:pt>
                <c:pt idx="1">
                  <c:v>0.997674418604651</c:v>
                </c:pt>
                <c:pt idx="2">
                  <c:v>0.997674418604651</c:v>
                </c:pt>
                <c:pt idx="3">
                  <c:v>0.99179366940211</c:v>
                </c:pt>
                <c:pt idx="4">
                  <c:v>0.97978596908442295</c:v>
                </c:pt>
                <c:pt idx="5">
                  <c:v>0.97944377267230898</c:v>
                </c:pt>
                <c:pt idx="6">
                  <c:v>0.980582524271845</c:v>
                </c:pt>
                <c:pt idx="7">
                  <c:v>0.97518610421836205</c:v>
                </c:pt>
                <c:pt idx="8">
                  <c:v>0.97627965043695397</c:v>
                </c:pt>
                <c:pt idx="9">
                  <c:v>0.97365119196988703</c:v>
                </c:pt>
                <c:pt idx="10">
                  <c:v>0.97922077922077899</c:v>
                </c:pt>
                <c:pt idx="11">
                  <c:v>0.96644295302013405</c:v>
                </c:pt>
                <c:pt idx="12">
                  <c:v>0.98187311178247705</c:v>
                </c:pt>
                <c:pt idx="13">
                  <c:v>0.968847352024922</c:v>
                </c:pt>
              </c:numCache>
            </c:numRef>
          </c:val>
          <c:smooth val="0"/>
          <c:extLst>
            <c:ext xmlns:c16="http://schemas.microsoft.com/office/drawing/2014/chart" uri="{C3380CC4-5D6E-409C-BE32-E72D297353CC}">
              <c16:uniqueId val="{00000001-86FC-41C0-9C73-F039F9D7CF26}"/>
            </c:ext>
          </c:extLst>
        </c:ser>
        <c:dLbls>
          <c:showLegendKey val="0"/>
          <c:showVal val="0"/>
          <c:showCatName val="0"/>
          <c:showSerName val="0"/>
          <c:showPercent val="0"/>
          <c:showBubbleSize val="0"/>
        </c:dLbls>
        <c:smooth val="0"/>
        <c:axId val="106191488"/>
        <c:axId val="132965888"/>
      </c:lineChart>
      <c:catAx>
        <c:axId val="106191488"/>
        <c:scaling>
          <c:orientation val="minMax"/>
        </c:scaling>
        <c:delete val="0"/>
        <c:axPos val="b"/>
        <c:numFmt formatCode="General" sourceLinked="1"/>
        <c:majorTickMark val="out"/>
        <c:minorTickMark val="none"/>
        <c:tickLblPos val="none"/>
        <c:txPr>
          <a:bodyPr rot="-2700000" vert="horz"/>
          <a:lstStyle/>
          <a:p>
            <a:pPr>
              <a:defRPr/>
            </a:pPr>
            <a:endParaRPr lang="en-US"/>
          </a:p>
        </c:txPr>
        <c:crossAx val="132965888"/>
        <c:crossesAt val="0.6"/>
        <c:auto val="1"/>
        <c:lblAlgn val="ctr"/>
        <c:lblOffset val="100"/>
        <c:noMultiLvlLbl val="0"/>
      </c:catAx>
      <c:valAx>
        <c:axId val="132965888"/>
        <c:scaling>
          <c:orientation val="minMax"/>
          <c:max val="1.2"/>
          <c:min val="0.6"/>
        </c:scaling>
        <c:delete val="0"/>
        <c:axPos val="l"/>
        <c:title>
          <c:tx>
            <c:rich>
              <a:bodyPr rot="-5400000" vert="horz"/>
              <a:lstStyle/>
              <a:p>
                <a:pPr>
                  <a:defRPr/>
                </a:pPr>
                <a:r>
                  <a:rPr lang="en-US" dirty="0"/>
                  <a:t>Average Points</a:t>
                </a:r>
              </a:p>
            </c:rich>
          </c:tx>
          <c:layout>
            <c:manualLayout>
              <c:xMode val="edge"/>
              <c:yMode val="edge"/>
              <c:x val="0"/>
              <c:y val="0.20321301772768763"/>
            </c:manualLayout>
          </c:layout>
          <c:overlay val="0"/>
        </c:title>
        <c:numFmt formatCode="_(* #,##0.0_);_(* \(#,##0.0\);_(* &quot;-&quot;?_);_(@_)" sourceLinked="0"/>
        <c:majorTickMark val="out"/>
        <c:minorTickMark val="none"/>
        <c:tickLblPos val="nextTo"/>
        <c:txPr>
          <a:bodyPr rot="-60000000" vert="horz"/>
          <a:lstStyle/>
          <a:p>
            <a:pPr>
              <a:defRPr/>
            </a:pPr>
            <a:endParaRPr lang="en-US"/>
          </a:p>
        </c:txPr>
        <c:crossAx val="106191488"/>
        <c:crosses val="autoZero"/>
        <c:crossBetween val="between"/>
        <c:majorUnit val="0.2"/>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53881591842058E-2"/>
          <c:y val="3.37758920802625E-2"/>
          <c:w val="0.94914611840815799"/>
          <c:h val="0.96622410791973701"/>
        </c:manualLayout>
      </c:layout>
      <c:barChart>
        <c:barDir val="bar"/>
        <c:grouping val="stacked"/>
        <c:varyColors val="0"/>
        <c:ser>
          <c:idx val="0"/>
          <c:order val="0"/>
          <c:tx>
            <c:strRef>
              <c:f>Sheet1!$B$1</c:f>
              <c:strCache>
                <c:ptCount val="1"/>
                <c:pt idx="0">
                  <c:v>Perform currently</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Perform predictive analytics and/or optimization</c:v>
                </c:pt>
                <c:pt idx="1">
                  <c:v>Develop and deliver business insights to help enterprise leaders run the business more effectively</c:v>
                </c:pt>
                <c:pt idx="2">
                  <c:v>Analyze historical data to discover trends</c:v>
                </c:pt>
                <c:pt idx="3">
                  <c:v>Gather and aggregate enterprise data</c:v>
                </c:pt>
                <c:pt idx="4">
                  <c:v>Provide requested reports to the enterprise</c:v>
                </c:pt>
              </c:strCache>
            </c:strRef>
          </c:cat>
          <c:val>
            <c:numRef>
              <c:f>Sheet1!$B$2:$B$6</c:f>
              <c:numCache>
                <c:formatCode>General</c:formatCode>
                <c:ptCount val="5"/>
                <c:pt idx="0">
                  <c:v>0.23</c:v>
                </c:pt>
                <c:pt idx="1">
                  <c:v>0.32</c:v>
                </c:pt>
                <c:pt idx="2">
                  <c:v>0.49</c:v>
                </c:pt>
                <c:pt idx="3">
                  <c:v>0.71</c:v>
                </c:pt>
                <c:pt idx="4">
                  <c:v>0.76</c:v>
                </c:pt>
              </c:numCache>
            </c:numRef>
          </c:val>
          <c:extLst>
            <c:ext xmlns:c16="http://schemas.microsoft.com/office/drawing/2014/chart" uri="{C3380CC4-5D6E-409C-BE32-E72D297353CC}">
              <c16:uniqueId val="{00000000-FC85-463F-9150-4CF8138528AC}"/>
            </c:ext>
          </c:extLst>
        </c:ser>
        <c:ser>
          <c:idx val="1"/>
          <c:order val="1"/>
          <c:tx>
            <c:strRef>
              <c:f>Sheet1!$C$1</c:f>
              <c:strCache>
                <c:ptCount val="1"/>
                <c:pt idx="0">
                  <c:v>Anticipate performing in two years</c:v>
                </c:pt>
              </c:strCache>
            </c:strRef>
          </c:tx>
          <c:spPr>
            <a:solidFill>
              <a:schemeClr val="accent2"/>
            </a:solidFill>
            <a:ln>
              <a:noFill/>
            </a:ln>
            <a:effectLst/>
          </c:spPr>
          <c:invertIfNegative val="0"/>
          <c:dLbls>
            <c:dLbl>
              <c:idx val="4"/>
              <c:layout>
                <c:manualLayout>
                  <c:x val="2.38095238095237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85-463F-9150-4CF8138528AC}"/>
                </c:ext>
              </c:extLst>
            </c:dLbl>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Perform predictive analytics and/or optimization</c:v>
                </c:pt>
                <c:pt idx="1">
                  <c:v>Develop and deliver business insights to help enterprise leaders run the business more effectively</c:v>
                </c:pt>
                <c:pt idx="2">
                  <c:v>Analyze historical data to discover trends</c:v>
                </c:pt>
                <c:pt idx="3">
                  <c:v>Gather and aggregate enterprise data</c:v>
                </c:pt>
                <c:pt idx="4">
                  <c:v>Provide requested reports to the enterprise</c:v>
                </c:pt>
              </c:strCache>
            </c:strRef>
          </c:cat>
          <c:val>
            <c:numRef>
              <c:f>Sheet1!$C$2:$C$6</c:f>
              <c:numCache>
                <c:formatCode>General</c:formatCode>
                <c:ptCount val="5"/>
                <c:pt idx="0">
                  <c:v>0.34</c:v>
                </c:pt>
                <c:pt idx="1">
                  <c:v>0.31</c:v>
                </c:pt>
                <c:pt idx="2">
                  <c:v>0.2</c:v>
                </c:pt>
                <c:pt idx="3">
                  <c:v>0.1</c:v>
                </c:pt>
                <c:pt idx="4">
                  <c:v>0.11</c:v>
                </c:pt>
              </c:numCache>
            </c:numRef>
          </c:val>
          <c:extLst>
            <c:ext xmlns:c16="http://schemas.microsoft.com/office/drawing/2014/chart" uri="{C3380CC4-5D6E-409C-BE32-E72D297353CC}">
              <c16:uniqueId val="{00000002-FC85-463F-9150-4CF8138528AC}"/>
            </c:ext>
          </c:extLst>
        </c:ser>
        <c:dLbls>
          <c:showLegendKey val="0"/>
          <c:showVal val="0"/>
          <c:showCatName val="0"/>
          <c:showSerName val="0"/>
          <c:showPercent val="0"/>
          <c:showBubbleSize val="0"/>
        </c:dLbls>
        <c:gapWidth val="70"/>
        <c:overlap val="100"/>
        <c:axId val="219560960"/>
        <c:axId val="221414528"/>
      </c:barChart>
      <c:catAx>
        <c:axId val="219560960"/>
        <c:scaling>
          <c:orientation val="minMax"/>
        </c:scaling>
        <c:delete val="1"/>
        <c:axPos val="l"/>
        <c:numFmt formatCode="General" sourceLinked="1"/>
        <c:majorTickMark val="out"/>
        <c:minorTickMark val="none"/>
        <c:tickLblPos val="nextTo"/>
        <c:crossAx val="221414528"/>
        <c:crosses val="autoZero"/>
        <c:auto val="1"/>
        <c:lblAlgn val="ctr"/>
        <c:lblOffset val="100"/>
        <c:noMultiLvlLbl val="0"/>
      </c:catAx>
      <c:valAx>
        <c:axId val="221414528"/>
        <c:scaling>
          <c:orientation val="minMax"/>
          <c:max val="1"/>
        </c:scaling>
        <c:delete val="1"/>
        <c:axPos val="b"/>
        <c:numFmt formatCode="General" sourceLinked="1"/>
        <c:majorTickMark val="out"/>
        <c:minorTickMark val="none"/>
        <c:tickLblPos val="nextTo"/>
        <c:crossAx val="2195609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20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Absence of leadership focus</c:v>
                </c:pt>
                <c:pt idx="1">
                  <c:v>Data availability</c:v>
                </c:pt>
                <c:pt idx="2">
                  <c:v>Securing financial resources for required investment</c:v>
                </c:pt>
                <c:pt idx="3">
                  <c:v>Access to skilled talent</c:v>
                </c:pt>
                <c:pt idx="4">
                  <c:v>Understanding of business background</c:v>
                </c:pt>
                <c:pt idx="5">
                  <c:v>Supporting technology platform</c:v>
                </c:pt>
                <c:pt idx="6">
                  <c:v>Data reliability and consistency</c:v>
                </c:pt>
              </c:strCache>
            </c:strRef>
          </c:cat>
          <c:val>
            <c:numRef>
              <c:f>Sheet1!$B$2:$B$8</c:f>
              <c:numCache>
                <c:formatCode>General</c:formatCode>
                <c:ptCount val="7"/>
                <c:pt idx="0">
                  <c:v>0.22</c:v>
                </c:pt>
                <c:pt idx="1">
                  <c:v>0.26</c:v>
                </c:pt>
                <c:pt idx="2">
                  <c:v>0.28000000000000003</c:v>
                </c:pt>
                <c:pt idx="3">
                  <c:v>0.4</c:v>
                </c:pt>
                <c:pt idx="4">
                  <c:v>0.42</c:v>
                </c:pt>
                <c:pt idx="5">
                  <c:v>0.52</c:v>
                </c:pt>
                <c:pt idx="6">
                  <c:v>0.53</c:v>
                </c:pt>
              </c:numCache>
            </c:numRef>
          </c:val>
          <c:extLst>
            <c:ext xmlns:c16="http://schemas.microsoft.com/office/drawing/2014/chart" uri="{C3380CC4-5D6E-409C-BE32-E72D297353CC}">
              <c16:uniqueId val="{00000000-D807-4FAA-89CF-43A1ABFC41CF}"/>
            </c:ext>
          </c:extLst>
        </c:ser>
        <c:dLbls>
          <c:showLegendKey val="0"/>
          <c:showVal val="0"/>
          <c:showCatName val="0"/>
          <c:showSerName val="0"/>
          <c:showPercent val="0"/>
          <c:showBubbleSize val="0"/>
        </c:dLbls>
        <c:gapWidth val="45"/>
        <c:overlap val="100"/>
        <c:axId val="186715136"/>
        <c:axId val="186872576"/>
      </c:barChart>
      <c:catAx>
        <c:axId val="186715136"/>
        <c:scaling>
          <c:orientation val="minMax"/>
        </c:scaling>
        <c:delete val="1"/>
        <c:axPos val="l"/>
        <c:numFmt formatCode="General" sourceLinked="1"/>
        <c:majorTickMark val="out"/>
        <c:minorTickMark val="none"/>
        <c:tickLblPos val="nextTo"/>
        <c:crossAx val="186872576"/>
        <c:crosses val="autoZero"/>
        <c:auto val="1"/>
        <c:lblAlgn val="ctr"/>
        <c:lblOffset val="100"/>
        <c:noMultiLvlLbl val="0"/>
      </c:catAx>
      <c:valAx>
        <c:axId val="186872576"/>
        <c:scaling>
          <c:orientation val="minMax"/>
          <c:max val="0.7"/>
        </c:scaling>
        <c:delete val="1"/>
        <c:axPos val="b"/>
        <c:numFmt formatCode="General" sourceLinked="1"/>
        <c:majorTickMark val="out"/>
        <c:minorTickMark val="none"/>
        <c:tickLblPos val="nextTo"/>
        <c:crossAx val="18671513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b="1">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0.26888</cdr:x>
      <cdr:y>0</cdr:y>
    </cdr:from>
    <cdr:to>
      <cdr:x>0.90081</cdr:x>
      <cdr:y>0.06188</cdr:y>
    </cdr:to>
    <cdr:sp macro="" textlink="">
      <cdr:nvSpPr>
        <cdr:cNvPr id="2" name="Rectangle 1"/>
        <cdr:cNvSpPr/>
      </cdr:nvSpPr>
      <cdr:spPr>
        <a:xfrm xmlns:a="http://schemas.openxmlformats.org/drawingml/2006/main">
          <a:off x="1544173" y="0"/>
          <a:ext cx="3629199" cy="215444"/>
        </a:xfrm>
        <a:prstGeom xmlns:a="http://schemas.openxmlformats.org/drawingml/2006/main" prst="rect">
          <a:avLst/>
        </a:prstGeom>
        <a:noFill xmlns:a="http://schemas.openxmlformats.org/drawingml/2006/main"/>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0" tIns="0" rIns="0" bIns="0" rtlCol="0" anchor="ctr">
          <a:sp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400" b="1" dirty="0" smtClean="0">
              <a:solidFill>
                <a:schemeClr val="tx1"/>
              </a:solidFill>
            </a:rPr>
            <a:t> </a:t>
          </a:r>
          <a:r>
            <a:rPr lang="en-US" sz="1400" b="1" dirty="0">
              <a:solidFill>
                <a:schemeClr val="tx1"/>
              </a:solidFill>
            </a:rPr>
            <a:t>Average </a:t>
          </a:r>
          <a:r>
            <a:rPr lang="en-US" sz="1400" b="1" dirty="0" smtClean="0">
              <a:solidFill>
                <a:schemeClr val="tx1"/>
              </a:solidFill>
            </a:rPr>
            <a:t>Points Per Attempted Shot</a:t>
          </a:r>
          <a:endParaRPr lang="en-US" sz="1400" b="1" dirty="0">
            <a:solidFill>
              <a:schemeClr val="tx1"/>
            </a:solidFill>
          </a:endParaRPr>
        </a:p>
      </cdr:txBody>
    </cdr:sp>
  </cdr:relSizeAnchor>
  <cdr:relSizeAnchor xmlns:cdr="http://schemas.openxmlformats.org/drawingml/2006/chartDrawing">
    <cdr:from>
      <cdr:x>0.25895</cdr:x>
      <cdr:y>0.20203</cdr:y>
    </cdr:from>
    <cdr:to>
      <cdr:x>0.44324</cdr:x>
      <cdr:y>0.25065</cdr:y>
    </cdr:to>
    <cdr:sp macro="" textlink="">
      <cdr:nvSpPr>
        <cdr:cNvPr id="4" name="Rectangle 3"/>
        <cdr:cNvSpPr/>
      </cdr:nvSpPr>
      <cdr:spPr>
        <a:xfrm xmlns:a="http://schemas.openxmlformats.org/drawingml/2006/main">
          <a:off x="1487148" y="703463"/>
          <a:ext cx="1058395" cy="169277"/>
        </a:xfrm>
        <a:prstGeom xmlns:a="http://schemas.openxmlformats.org/drawingml/2006/main" prst="rect">
          <a:avLst/>
        </a:prstGeom>
      </cdr:spPr>
      <cdr:txBody>
        <a:bodyPr xmlns:a="http://schemas.openxmlformats.org/drawingml/2006/main" wrap="none" lIns="0" tIns="0" rIns="0" bIns="0" anchor="ctr"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chemeClr val="accent1"/>
              </a:solidFill>
            </a:rPr>
            <a:t>2-Point shots</a:t>
          </a:r>
        </a:p>
      </cdr:txBody>
    </cdr:sp>
  </cdr:relSizeAnchor>
  <cdr:relSizeAnchor xmlns:cdr="http://schemas.openxmlformats.org/drawingml/2006/chartDrawing">
    <cdr:from>
      <cdr:x>0.45142</cdr:x>
      <cdr:y>0.52878</cdr:y>
    </cdr:from>
    <cdr:to>
      <cdr:x>0.63571</cdr:x>
      <cdr:y>0.57739</cdr:y>
    </cdr:to>
    <cdr:sp macro="" textlink="">
      <cdr:nvSpPr>
        <cdr:cNvPr id="5" name="Rectangle 4"/>
        <cdr:cNvSpPr/>
      </cdr:nvSpPr>
      <cdr:spPr>
        <a:xfrm xmlns:a="http://schemas.openxmlformats.org/drawingml/2006/main">
          <a:off x="2592490" y="1841148"/>
          <a:ext cx="1058395" cy="169277"/>
        </a:xfrm>
        <a:prstGeom xmlns:a="http://schemas.openxmlformats.org/drawingml/2006/main" prst="rect">
          <a:avLst/>
        </a:prstGeom>
      </cdr:spPr>
      <cdr:txBody>
        <a:bodyPr xmlns:a="http://schemas.openxmlformats.org/drawingml/2006/main" wrap="none" lIns="0" tIns="0" rIns="0" bIns="0" anchor="ctr"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chemeClr val="accent5"/>
              </a:solidFill>
            </a:rPr>
            <a:t>3-Point shots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4/15/2019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4/15/2019</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4354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28</a:t>
            </a:fld>
            <a:endParaRPr lang="en-GB" dirty="0"/>
          </a:p>
        </p:txBody>
      </p:sp>
    </p:spTree>
    <p:extLst>
      <p:ext uri="{BB962C8B-B14F-4D97-AF65-F5344CB8AC3E}">
        <p14:creationId xmlns:p14="http://schemas.microsoft.com/office/powerpoint/2010/main" val="58361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9" name="TextBox 8"/>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4" name="TextBox 13"/>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8" name="TextBox 17"/>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9" name="TextBox 18"/>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4" name="TextBox 13"/>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Drag picture to placeholder or click icon to add</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Drag picture to placeholder or click icon to add</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Drag picture to placeholder or click icon to add</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Drag picture to placeholder or click icon to add</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Drag picture to placeholder or click icon to add</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Drag picture to placeholder or click icon to add</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Drag picture to placeholder or click icon to add</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Drag picture to placeholder or click icon to add</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Drag picture to placeholder or click icon to add</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Drag picture to placeholder or click icon to add</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Drag picture to placeholder or click icon to add</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Drag picture to placeholder or click icon to add</a:t>
            </a:r>
            <a:endParaRPr lang="en-US"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Box 12"/>
          <p:cNvSpPr txBox="1"/>
          <p:nvPr userDrawn="1"/>
        </p:nvSpPr>
        <p:spPr>
          <a:xfrm>
            <a:off x="6335184" y="6477001"/>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4" name="TextBox 13"/>
          <p:cNvSpPr txBox="1"/>
          <p:nvPr userDrawn="1"/>
        </p:nvSpPr>
        <p:spPr>
          <a:xfrm>
            <a:off x="501653"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pic>
        <p:nvPicPr>
          <p:cNvPr id="17" name="Picture 2" descr="Z:\Users\jaynair\Documents\Windows7 data\Documents\Resources\Worked Files\2017\September 2017\September 13\94524 Cypher Keynote Talk\Graphics\DEL_SEC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141" y="88682"/>
            <a:ext cx="2732119" cy="111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75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2" y="1665289"/>
            <a:ext cx="9277349" cy="4716463"/>
          </a:xfrm>
          <a:prstGeom prst="rect">
            <a:avLst/>
          </a:prstGeom>
        </p:spPr>
        <p:txBody>
          <a:bodyPr/>
          <a:lstStyle>
            <a:lvl1pPr marL="0" indent="0" algn="l">
              <a:buFontTx/>
              <a:buNone/>
              <a:tabLst>
                <a:tab pos="7166825" algn="r"/>
              </a:tabLst>
              <a:defRPr/>
            </a:lvl1pPr>
            <a:lvl2pPr marL="135255" indent="-135255">
              <a:tabLst>
                <a:tab pos="7166825" algn="r"/>
              </a:tabLst>
              <a:defRPr/>
            </a:lvl2pPr>
            <a:lvl3pPr marL="297561" indent="-135255">
              <a:tabLst>
                <a:tab pos="7166825" algn="r"/>
              </a:tabLst>
              <a:defRPr/>
            </a:lvl3pPr>
            <a:lvl4pPr marL="459867" indent="-135255">
              <a:tabLst>
                <a:tab pos="7166825" algn="r"/>
              </a:tabLst>
              <a:defRPr/>
            </a:lvl4pPr>
            <a:lvl5pPr marL="622173" indent="-135255">
              <a:tabLst>
                <a:tab pos="5356098" algn="r"/>
              </a:tabLst>
              <a:defRPr baseline="0"/>
            </a:lvl5pPr>
            <a:lvl6pPr>
              <a:tabLst>
                <a:tab pos="7166825" algn="r"/>
              </a:tabLst>
              <a:defRPr/>
            </a:lvl6pPr>
            <a:lvl7pPr>
              <a:tabLst>
                <a:tab pos="7166825" algn="r"/>
              </a:tabLst>
              <a:defRPr/>
            </a:lvl7pPr>
            <a:lvl8pPr>
              <a:tabLst>
                <a:tab pos="7166825" algn="r"/>
              </a:tabLst>
              <a:defRPr/>
            </a:lvl8pPr>
            <a:lvl9pPr>
              <a:tabLst>
                <a:tab pos="7166825"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2"/>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41959582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185"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487681" y="137161"/>
            <a:ext cx="11133667" cy="595311"/>
          </a:xfrm>
          <a:prstGeom prst="rect">
            <a:avLst/>
          </a:prstGeom>
          <a:noFill/>
          <a:ln w="9525">
            <a:noFill/>
            <a:miter lim="800000"/>
            <a:headEnd/>
            <a:tailEnd/>
          </a:ln>
        </p:spPr>
        <p:txBody>
          <a:bodyPr/>
          <a:lstStyle>
            <a:lvl1pPr>
              <a:defRPr sz="2130"/>
            </a:lvl1pPr>
          </a:lstStyle>
          <a:p>
            <a:pPr lvl="0"/>
            <a:r>
              <a:rPr lang="en-US" noProof="0" dirty="0" smtClean="0"/>
              <a:t>Click to edit Master title style</a:t>
            </a:r>
          </a:p>
        </p:txBody>
      </p:sp>
      <p:sp>
        <p:nvSpPr>
          <p:cNvPr id="8" name="Slide Number Placeholder 3"/>
          <p:cNvSpPr>
            <a:spLocks noGrp="1"/>
          </p:cNvSpPr>
          <p:nvPr>
            <p:ph type="sldNum" sz="quarter" idx="13"/>
            <p:custDataLst>
              <p:tags r:id="rId4"/>
            </p:custDataLst>
          </p:nvPr>
        </p:nvSpPr>
        <p:spPr/>
        <p:txBody>
          <a:bodyPr/>
          <a:lstStyle>
            <a:lvl1pPr>
              <a:defRPr/>
            </a:lvl1pPr>
          </a:lstStyle>
          <a:p>
            <a:fld id="{07DDA470-64EC-4838-8513-FA93D4181BA0}" type="slidenum">
              <a:rPr lang="en-US">
                <a:solidFill>
                  <a:srgbClr val="002776"/>
                </a:solidFill>
              </a:rPr>
              <a:pPr/>
              <a:t>‹#›</a:t>
            </a:fld>
            <a:endParaRPr lang="en-US" dirty="0">
              <a:solidFill>
                <a:srgbClr val="002776"/>
              </a:solidFill>
            </a:endParaRPr>
          </a:p>
        </p:txBody>
      </p:sp>
    </p:spTree>
    <p:extLst>
      <p:ext uri="{BB962C8B-B14F-4D97-AF65-F5344CB8AC3E}">
        <p14:creationId xmlns:p14="http://schemas.microsoft.com/office/powerpoint/2010/main" val="24869902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272773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272773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8"/>
          <p:cNvSpPr>
            <a:spLocks noGrp="1"/>
          </p:cNvSpPr>
          <p:nvPr>
            <p:ph type="body" sz="quarter" idx="13" hasCustomPrompt="1"/>
          </p:nvPr>
        </p:nvSpPr>
        <p:spPr>
          <a:xfrm>
            <a:off x="501650" y="651601"/>
            <a:ext cx="11188700" cy="364400"/>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66990503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685800" rtl="0" eaLnBrk="1" fontAlgn="base" latinLnBrk="0" hangingPunct="1">
              <a:lnSpc>
                <a:spcPct val="100000"/>
              </a:lnSpc>
              <a:spcBef>
                <a:spcPts val="1650"/>
              </a:spcBef>
              <a:spcAft>
                <a:spcPct val="0"/>
              </a:spcAft>
              <a:buClrTx/>
              <a:buSzTx/>
              <a:buFont typeface="Arial" pitchFamily="34" charset="0"/>
              <a:buNone/>
              <a:tabLst/>
              <a:defRPr kumimoji="0" lang="en-US" sz="1350" b="0" i="0" u="none" strike="noStrike" kern="1200" cap="none" normalizeH="0" baseline="0" dirty="0" smtClean="0">
                <a:ln>
                  <a:noFill/>
                </a:ln>
                <a:solidFill>
                  <a:schemeClr val="tx2"/>
                </a:solidFill>
                <a:effectLst/>
                <a:latin typeface="+mn-lt"/>
                <a:ea typeface="+mn-ea"/>
                <a:cs typeface="Arial" pitchFamily="34" charset="0"/>
              </a:defRPr>
            </a:lvl1pPr>
            <a:lvl2pPr marL="130969" marR="0" indent="-129779" algn="l" defTabSz="685800" rtl="0" eaLnBrk="1" fontAlgn="base" latinLnBrk="0" hangingPunct="1">
              <a:lnSpc>
                <a:spcPct val="100000"/>
              </a:lnSpc>
              <a:spcAft>
                <a:spcPct val="0"/>
              </a:spcAft>
              <a:buFont typeface="Arial" pitchFamily="34" charset="0"/>
              <a:tabLst/>
              <a:defRPr kumimoji="0" lang="en-US" sz="1350" b="0" i="0" u="none" strike="noStrike" kern="1200" cap="none" normalizeH="0" baseline="0" dirty="0" smtClean="0">
                <a:ln>
                  <a:noFill/>
                </a:ln>
                <a:solidFill>
                  <a:schemeClr val="tx2"/>
                </a:solidFill>
                <a:effectLst/>
                <a:latin typeface="+mn-lt"/>
                <a:ea typeface="+mn-ea"/>
                <a:cs typeface="Arial" pitchFamily="34" charset="0"/>
              </a:defRPr>
            </a:lvl2pPr>
            <a:lvl3pPr marR="0" algn="l" defTabSz="6858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6858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6858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685800" rtl="0" eaLnBrk="1" fontAlgn="base" latinLnBrk="0" hangingPunct="1">
              <a:lnSpc>
                <a:spcPct val="100000"/>
              </a:lnSpc>
              <a:spcAft>
                <a:spcPct val="0"/>
              </a:spcAft>
              <a:buFont typeface="Arial" pitchFamily="34" charset="0"/>
              <a:tabLst/>
              <a:defRPr kumimoji="0" lang="en-US" sz="135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52451" y="779464"/>
            <a:ext cx="11106912" cy="23083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5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52451" y="497337"/>
            <a:ext cx="11106912" cy="282129"/>
          </a:xfrm>
          <a:prstGeom prst="rect">
            <a:avLst/>
          </a:prstGeom>
        </p:spPr>
        <p:txBody>
          <a:bodyPr lIns="0" tIns="0" rIns="0" bIns="0" anchor="b" anchorCtr="0">
            <a:spAutoFit/>
          </a:bodyPr>
          <a:lstStyle/>
          <a:p>
            <a:pPr marL="0" marR="0" lvl="0" indent="0" algn="l" defTabSz="6858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126544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TextBox 6"/>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rgbClr val="FFFFFF"/>
                </a:solidFill>
              </a:rPr>
              <a:t>Cognitive Data Science</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rgbClr val="FFFFFF"/>
                </a:solidFill>
                <a:latin typeface="+mn-lt"/>
              </a:rPr>
              <a:t>Copyright © 2017 Deloitte Development LLC. All rights reserved.</a:t>
            </a:r>
            <a:endParaRPr lang="en-US" sz="650" b="0" noProof="0" dirty="0">
              <a:solidFill>
                <a:srgbClr val="FFFFFF"/>
              </a:solidFill>
              <a:latin typeface="+mn-lt"/>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0"/>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03"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Box 9"/>
          <p:cNvSpPr txBox="1"/>
          <p:nvPr/>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tx1"/>
                </a:solidFill>
              </a:rPr>
              <a:t>Cognitive Data Science</a:t>
            </a:r>
          </a:p>
        </p:txBody>
      </p:sp>
      <p:sp>
        <p:nvSpPr>
          <p:cNvPr id="11" name="TextBox 10"/>
          <p:cNvSpPr txBox="1"/>
          <p:nvPr/>
        </p:nvSpPr>
        <p:spPr>
          <a:xfrm>
            <a:off x="469900" y="6477000"/>
            <a:ext cx="5355167" cy="100027"/>
          </a:xfrm>
          <a:prstGeom prst="rect">
            <a:avLst/>
          </a:prstGeom>
          <a:noFill/>
        </p:spPr>
        <p:txBody>
          <a:bodyPr wrap="square" lIns="0" tIns="0" rIns="0" bIns="0" rtlCol="0">
            <a:spAutoFit/>
          </a:bodyPr>
          <a:lstStyle/>
          <a:p>
            <a:pPr marL="0" indent="0" algn="l" defTabSz="914400" rtl="0" eaLnBrk="1" latinLnBrk="0" hangingPunct="1">
              <a:spcBef>
                <a:spcPts val="600"/>
              </a:spcBef>
              <a:buSzPct val="100000"/>
              <a:buFont typeface="Arial"/>
              <a:buNone/>
            </a:pPr>
            <a:r>
              <a:rPr lang="en-US" sz="650" b="0" noProof="0" dirty="0" smtClean="0">
                <a:solidFill>
                  <a:schemeClr val="tx1"/>
                </a:solidFill>
                <a:latin typeface="+mn-lt"/>
              </a:rPr>
              <a:t>Copyright © 2017 Deloitte Development LLC. All rights reserved.</a:t>
            </a:r>
            <a:endParaRPr lang="en-US" sz="650" b="0" noProof="0" dirty="0">
              <a:solidFill>
                <a:schemeClr val="tx1"/>
              </a:solidFill>
              <a:latin typeface="+mn-lt"/>
            </a:endParaRP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 id="2147483757" r:id="rId42"/>
    <p:sldLayoutId id="2147483758" r:id="rId43"/>
    <p:sldLayoutId id="2147483759" r:id="rId44"/>
    <p:sldLayoutId id="2147483760" r:id="rId45"/>
    <p:sldLayoutId id="2147483764" r:id="rId46"/>
    <p:sldLayoutId id="2147483765" r:id="rId47"/>
  </p:sldLayoutIdLst>
  <p:transition>
    <p:fade/>
  </p:transition>
  <p:timing>
    <p:tnLst>
      <p:par>
        <p:cTn id="1" dur="indefinite" restart="never" nodeType="tmRoot"/>
      </p:par>
    </p:tnLst>
  </p:timing>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39.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39.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9.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485394904.jpg"/>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342184" y="676063"/>
            <a:ext cx="5503064" cy="5503064"/>
          </a:xfrm>
          <a:prstGeom prst="rect">
            <a:avLst/>
          </a:prstGeom>
        </p:spPr>
      </p:pic>
      <p:sp>
        <p:nvSpPr>
          <p:cNvPr id="4" name="Subtitle 3"/>
          <p:cNvSpPr>
            <a:spLocks noGrp="1"/>
          </p:cNvSpPr>
          <p:nvPr>
            <p:ph type="subTitle" idx="1"/>
          </p:nvPr>
        </p:nvSpPr>
        <p:spPr>
          <a:xfrm>
            <a:off x="475200" y="5796827"/>
            <a:ext cx="5592011" cy="553998"/>
          </a:xfrm>
        </p:spPr>
        <p:txBody>
          <a:bodyPr>
            <a:spAutoFit/>
          </a:bodyPr>
          <a:lstStyle/>
          <a:p>
            <a:r>
              <a:rPr lang="en-US" dirty="0" smtClean="0"/>
              <a:t>Data </a:t>
            </a:r>
            <a:r>
              <a:rPr lang="en-US" dirty="0" smtClean="0"/>
              <a:t>Science &amp; AI</a:t>
            </a:r>
            <a:endParaRPr lang="en-US" dirty="0" smtClean="0"/>
          </a:p>
          <a:p>
            <a:r>
              <a:rPr lang="en-US" b="0" dirty="0"/>
              <a:t>The </a:t>
            </a:r>
            <a:r>
              <a:rPr lang="en-US" b="0" dirty="0" smtClean="0"/>
              <a:t>algorithm </a:t>
            </a:r>
            <a:r>
              <a:rPr lang="en-US" b="0" dirty="0"/>
              <a:t>makes all the difference</a:t>
            </a:r>
          </a:p>
        </p:txBody>
      </p:sp>
      <p:sp>
        <p:nvSpPr>
          <p:cNvPr id="2" name="Text Placeholder 1"/>
          <p:cNvSpPr>
            <a:spLocks noGrp="1"/>
          </p:cNvSpPr>
          <p:nvPr>
            <p:ph type="body" sz="quarter" idx="10"/>
          </p:nvPr>
        </p:nvSpPr>
        <p:spPr/>
        <p:txBody>
          <a:bodyPr/>
          <a:lstStyle/>
          <a:p>
            <a:r>
              <a:rPr lang="en-GB" dirty="0"/>
              <a:t>Bill Roberts</a:t>
            </a:r>
          </a:p>
        </p:txBody>
      </p:sp>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900" y="402587"/>
            <a:ext cx="11252200" cy="334102"/>
          </a:xfrm>
        </p:spPr>
        <p:txBody>
          <a:bodyPr/>
          <a:lstStyle/>
          <a:p>
            <a:r>
              <a:rPr lang="en-US" dirty="0"/>
              <a:t>Science: Business Issues </a:t>
            </a:r>
            <a:r>
              <a:rPr lang="en-US" dirty="0">
                <a:sym typeface="Wingdings"/>
              </a:rPr>
              <a:t></a:t>
            </a:r>
            <a:r>
              <a:rPr lang="en-US" dirty="0"/>
              <a:t> Problem Classes </a:t>
            </a:r>
            <a:r>
              <a:rPr lang="en-US" dirty="0">
                <a:sym typeface="Wingdings"/>
              </a:rPr>
              <a:t></a:t>
            </a:r>
            <a:r>
              <a:rPr lang="en-US" dirty="0"/>
              <a:t> Algorithms</a:t>
            </a:r>
          </a:p>
        </p:txBody>
      </p:sp>
      <p:sp>
        <p:nvSpPr>
          <p:cNvPr id="7" name="Title 1"/>
          <p:cNvSpPr txBox="1">
            <a:spLocks/>
          </p:cNvSpPr>
          <p:nvPr/>
        </p:nvSpPr>
        <p:spPr bwMode="gray">
          <a:xfrm>
            <a:off x="469901" y="983519"/>
            <a:ext cx="2529742" cy="19331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200" b="1" dirty="0" smtClean="0">
                <a:solidFill>
                  <a:srgbClr val="000000"/>
                </a:solidFill>
              </a:rPr>
              <a:t>Business Issues</a:t>
            </a:r>
            <a:endParaRPr lang="en-US" sz="1200" b="1" dirty="0">
              <a:solidFill>
                <a:srgbClr val="000000"/>
              </a:solidFill>
            </a:endParaRPr>
          </a:p>
        </p:txBody>
      </p:sp>
      <p:sp>
        <p:nvSpPr>
          <p:cNvPr id="8" name="Rectangle 7"/>
          <p:cNvSpPr/>
          <p:nvPr/>
        </p:nvSpPr>
        <p:spPr>
          <a:xfrm>
            <a:off x="469901" y="4681920"/>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mn-lt"/>
              </a:rPr>
              <a:t>Cash Flow </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9" name="Rectangle 8"/>
          <p:cNvSpPr/>
          <p:nvPr/>
        </p:nvSpPr>
        <p:spPr>
          <a:xfrm>
            <a:off x="469901" y="1223329"/>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mn-lt"/>
              </a:rPr>
              <a:t>Customer </a:t>
            </a:r>
            <a:r>
              <a:rPr lang="en-US" sz="1200" b="1" kern="0" dirty="0" smtClean="0">
                <a:solidFill>
                  <a:prstClr val="white"/>
                </a:solidFill>
                <a:latin typeface="+mn-lt"/>
              </a:rPr>
              <a:t>360</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0" name="Rectangle 9"/>
          <p:cNvSpPr/>
          <p:nvPr/>
        </p:nvSpPr>
        <p:spPr>
          <a:xfrm>
            <a:off x="469901" y="2606766"/>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mn-lt"/>
              </a:rPr>
              <a:t>Cost reduction</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1" name="Rectangle 10"/>
          <p:cNvSpPr/>
          <p:nvPr/>
        </p:nvSpPr>
        <p:spPr>
          <a:xfrm>
            <a:off x="469901" y="3298484"/>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smtClean="0">
                <a:solidFill>
                  <a:prstClr val="white"/>
                </a:solidFill>
              </a:rPr>
              <a:t>Call Center Costs</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2" name="Rectangle 11"/>
          <p:cNvSpPr/>
          <p:nvPr/>
        </p:nvSpPr>
        <p:spPr>
          <a:xfrm>
            <a:off x="486149" y="3995011"/>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rPr>
              <a:t>Talent</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3" name="Rectangle 12"/>
          <p:cNvSpPr/>
          <p:nvPr/>
        </p:nvSpPr>
        <p:spPr>
          <a:xfrm>
            <a:off x="469901" y="5373635"/>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mn-lt"/>
              </a:rPr>
              <a:t>Profitability</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4" name="Rectangle 13"/>
          <p:cNvSpPr/>
          <p:nvPr/>
        </p:nvSpPr>
        <p:spPr>
          <a:xfrm>
            <a:off x="469901" y="1915047"/>
            <a:ext cx="2440381" cy="599369"/>
          </a:xfrm>
          <a:prstGeom prst="rect">
            <a:avLst/>
          </a:prstGeom>
          <a:solidFill>
            <a:schemeClr val="accent1">
              <a:lumMod val="75000"/>
            </a:schemeClr>
          </a:solidFill>
          <a:ln w="12700" cap="rnd">
            <a:noFill/>
            <a:round/>
            <a:headEnd/>
            <a:tailEnd/>
          </a:ln>
          <a:effectLst/>
        </p:spPr>
        <p:txBody>
          <a:bodyPr lIns="91440" tIns="36000" rIns="91440" bIns="3600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mn-lt"/>
              </a:rPr>
              <a:t>Inventory</a:t>
            </a:r>
            <a:endParaRPr kumimoji="0" lang="en-US" sz="1200" b="1" i="0" u="none" strike="noStrike" kern="0" cap="none" spc="0" normalizeH="0" baseline="0" noProof="0" dirty="0" smtClean="0">
              <a:ln>
                <a:noFill/>
              </a:ln>
              <a:solidFill>
                <a:prstClr val="white"/>
              </a:solidFill>
              <a:effectLst/>
              <a:uLnTx/>
              <a:uFillTx/>
              <a:latin typeface="+mn-lt"/>
            </a:endParaRPr>
          </a:p>
        </p:txBody>
      </p:sp>
      <p:sp>
        <p:nvSpPr>
          <p:cNvPr id="15" name="Title 1"/>
          <p:cNvSpPr txBox="1">
            <a:spLocks/>
          </p:cNvSpPr>
          <p:nvPr/>
        </p:nvSpPr>
        <p:spPr bwMode="gray">
          <a:xfrm>
            <a:off x="3822475" y="983519"/>
            <a:ext cx="2611660" cy="19331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200" b="1" dirty="0" smtClean="0">
                <a:solidFill>
                  <a:srgbClr val="000000"/>
                </a:solidFill>
              </a:rPr>
              <a:t>Problem Class</a:t>
            </a:r>
            <a:endParaRPr lang="en-US" sz="1200" b="1" dirty="0">
              <a:solidFill>
                <a:srgbClr val="000000"/>
              </a:solidFill>
            </a:endParaRPr>
          </a:p>
        </p:txBody>
      </p:sp>
      <p:sp>
        <p:nvSpPr>
          <p:cNvPr id="16" name="Rectangle 15"/>
          <p:cNvSpPr/>
          <p:nvPr/>
        </p:nvSpPr>
        <p:spPr>
          <a:xfrm>
            <a:off x="3822475" y="1223329"/>
            <a:ext cx="474683" cy="4749675"/>
          </a:xfrm>
          <a:prstGeom prst="rect">
            <a:avLst/>
          </a:prstGeom>
          <a:solidFill>
            <a:schemeClr val="accent3">
              <a:lumMod val="75000"/>
            </a:schemeClr>
          </a:solidFill>
          <a:ln w="12700" cap="rnd">
            <a:noFill/>
            <a:round/>
            <a:headEnd/>
            <a:tailEnd/>
          </a:ln>
          <a:effectLst/>
        </p:spPr>
        <p:txBody>
          <a:bodyPr vert="vert270" lIns="91440" tIns="36000" rIns="91440" bIns="36000" anchor="ctr"/>
          <a:lstStyle/>
          <a:p>
            <a:pPr lvl="0" algn="ctr">
              <a:defRPr/>
            </a:pPr>
            <a:r>
              <a:rPr lang="en-US" sz="1200" b="1" kern="0" dirty="0">
                <a:solidFill>
                  <a:prstClr val="white"/>
                </a:solidFill>
              </a:rPr>
              <a:t>Problem Formulation</a:t>
            </a:r>
          </a:p>
        </p:txBody>
      </p:sp>
      <p:sp>
        <p:nvSpPr>
          <p:cNvPr id="17" name="Rectangle 16"/>
          <p:cNvSpPr/>
          <p:nvPr/>
        </p:nvSpPr>
        <p:spPr>
          <a:xfrm>
            <a:off x="4284070" y="1223329"/>
            <a:ext cx="3346154" cy="4749675"/>
          </a:xfrm>
          <a:prstGeom prst="rect">
            <a:avLst/>
          </a:prstGeom>
          <a:solidFill>
            <a:schemeClr val="accent3">
              <a:lumMod val="40000"/>
              <a:lumOff val="60000"/>
            </a:schemeClr>
          </a:solidFill>
          <a:ln w="12700" cap="rnd">
            <a:noFill/>
            <a:round/>
            <a:headEnd/>
            <a:tailEnd/>
          </a:ln>
          <a:effectLst/>
        </p:spPr>
        <p:txBody>
          <a:bodyPr lIns="91440" tIns="36000" rIns="0" bIns="36000" anchor="ctr"/>
          <a:lstStyle/>
          <a:p>
            <a:pPr marL="171450" lvl="0" indent="-171450">
              <a:spcAft>
                <a:spcPts val="1200"/>
              </a:spcAft>
              <a:buFont typeface="Arial"/>
              <a:buChar char="•"/>
              <a:defRPr/>
            </a:pPr>
            <a:r>
              <a:rPr lang="en-US" sz="1200" kern="0" dirty="0">
                <a:solidFill>
                  <a:srgbClr val="000000"/>
                </a:solidFill>
              </a:rPr>
              <a:t>Regression</a:t>
            </a:r>
          </a:p>
          <a:p>
            <a:pPr marL="171450" lvl="0" indent="-171450">
              <a:spcAft>
                <a:spcPts val="1200"/>
              </a:spcAft>
              <a:buFont typeface="Arial"/>
              <a:buChar char="•"/>
              <a:defRPr/>
            </a:pPr>
            <a:r>
              <a:rPr lang="en-US" sz="1200" kern="0" dirty="0" smtClean="0">
                <a:solidFill>
                  <a:srgbClr val="000000"/>
                </a:solidFill>
              </a:rPr>
              <a:t>Segmentation</a:t>
            </a:r>
            <a:endParaRPr lang="en-US" sz="1200" kern="0" dirty="0">
              <a:solidFill>
                <a:srgbClr val="000000"/>
              </a:solidFill>
            </a:endParaRPr>
          </a:p>
          <a:p>
            <a:pPr marL="171450" lvl="0" indent="-171450">
              <a:spcAft>
                <a:spcPts val="1200"/>
              </a:spcAft>
              <a:buFont typeface="Arial"/>
              <a:buChar char="•"/>
              <a:defRPr/>
            </a:pPr>
            <a:r>
              <a:rPr lang="en-US" sz="1200" kern="0" dirty="0">
                <a:solidFill>
                  <a:srgbClr val="000000"/>
                </a:solidFill>
              </a:rPr>
              <a:t>Classification</a:t>
            </a:r>
          </a:p>
          <a:p>
            <a:pPr marL="171450" lvl="0" indent="-171450">
              <a:spcAft>
                <a:spcPts val="1200"/>
              </a:spcAft>
              <a:buFont typeface="Arial"/>
              <a:buChar char="•"/>
              <a:defRPr/>
            </a:pPr>
            <a:r>
              <a:rPr lang="en-US" sz="1200" kern="0" dirty="0" smtClean="0">
                <a:solidFill>
                  <a:srgbClr val="000000"/>
                </a:solidFill>
              </a:rPr>
              <a:t>Reinforcement Learning</a:t>
            </a:r>
            <a:endParaRPr lang="en-US" sz="1200" kern="0" dirty="0">
              <a:solidFill>
                <a:srgbClr val="000000"/>
              </a:solidFill>
            </a:endParaRPr>
          </a:p>
          <a:p>
            <a:pPr marL="171450" lvl="0" indent="-171450">
              <a:spcAft>
                <a:spcPts val="1200"/>
              </a:spcAft>
              <a:buFont typeface="Arial"/>
              <a:buChar char="•"/>
              <a:defRPr/>
            </a:pPr>
            <a:r>
              <a:rPr lang="en-US" sz="1200" kern="0" dirty="0">
                <a:solidFill>
                  <a:srgbClr val="000000"/>
                </a:solidFill>
              </a:rPr>
              <a:t>Forecasting</a:t>
            </a:r>
          </a:p>
          <a:p>
            <a:pPr marL="171450" lvl="0" indent="-171450">
              <a:spcAft>
                <a:spcPts val="1200"/>
              </a:spcAft>
              <a:buFont typeface="Arial"/>
              <a:buChar char="•"/>
              <a:defRPr/>
            </a:pPr>
            <a:r>
              <a:rPr lang="en-US" sz="1200" kern="0" dirty="0">
                <a:solidFill>
                  <a:srgbClr val="000000"/>
                </a:solidFill>
              </a:rPr>
              <a:t>Optimization</a:t>
            </a:r>
          </a:p>
          <a:p>
            <a:pPr marL="171450" lvl="0" indent="-171450">
              <a:spcAft>
                <a:spcPts val="1200"/>
              </a:spcAft>
              <a:buFont typeface="Arial"/>
              <a:buChar char="•"/>
              <a:defRPr/>
            </a:pPr>
            <a:r>
              <a:rPr lang="en-US" sz="1200" kern="0" dirty="0">
                <a:solidFill>
                  <a:srgbClr val="000000"/>
                </a:solidFill>
              </a:rPr>
              <a:t>Simulation</a:t>
            </a:r>
          </a:p>
          <a:p>
            <a:pPr marL="171450" lvl="0" indent="-171450">
              <a:spcAft>
                <a:spcPts val="1200"/>
              </a:spcAft>
              <a:buFont typeface="Arial"/>
              <a:buChar char="•"/>
              <a:defRPr/>
            </a:pPr>
            <a:r>
              <a:rPr lang="en-US" sz="1200" kern="0" dirty="0">
                <a:solidFill>
                  <a:srgbClr val="000000"/>
                </a:solidFill>
              </a:rPr>
              <a:t>Incomplete Data</a:t>
            </a:r>
          </a:p>
          <a:p>
            <a:pPr marL="171450" lvl="0" indent="-171450">
              <a:spcAft>
                <a:spcPts val="1200"/>
              </a:spcAft>
              <a:buFont typeface="Arial"/>
              <a:buChar char="•"/>
              <a:defRPr/>
            </a:pPr>
            <a:r>
              <a:rPr lang="en-US" sz="1200" kern="0" dirty="0">
                <a:solidFill>
                  <a:srgbClr val="000000"/>
                </a:solidFill>
              </a:rPr>
              <a:t>Anomaly Detection</a:t>
            </a:r>
          </a:p>
          <a:p>
            <a:pPr marL="171450" lvl="0" indent="-171450">
              <a:spcAft>
                <a:spcPts val="1200"/>
              </a:spcAft>
              <a:buFont typeface="Arial"/>
              <a:buChar char="•"/>
              <a:defRPr/>
            </a:pPr>
            <a:r>
              <a:rPr lang="en-US" sz="1200" kern="0" dirty="0">
                <a:solidFill>
                  <a:srgbClr val="000000"/>
                </a:solidFill>
              </a:rPr>
              <a:t>NLP</a:t>
            </a:r>
          </a:p>
          <a:p>
            <a:pPr marL="171450" lvl="0" indent="-171450">
              <a:spcAft>
                <a:spcPts val="1200"/>
              </a:spcAft>
              <a:buFont typeface="Arial"/>
              <a:buChar char="•"/>
              <a:defRPr/>
            </a:pPr>
            <a:r>
              <a:rPr lang="en-US" sz="1200" kern="0" dirty="0">
                <a:solidFill>
                  <a:srgbClr val="000000"/>
                </a:solidFill>
              </a:rPr>
              <a:t>Geospatial</a:t>
            </a:r>
          </a:p>
        </p:txBody>
      </p:sp>
      <p:sp>
        <p:nvSpPr>
          <p:cNvPr id="18" name="Rectangle 17"/>
          <p:cNvSpPr/>
          <p:nvPr/>
        </p:nvSpPr>
        <p:spPr>
          <a:xfrm>
            <a:off x="7947038" y="1443307"/>
            <a:ext cx="474683" cy="4749675"/>
          </a:xfrm>
          <a:prstGeom prst="rect">
            <a:avLst/>
          </a:prstGeom>
          <a:solidFill>
            <a:schemeClr val="tx2"/>
          </a:solidFill>
          <a:ln w="12700" cap="rnd">
            <a:noFill/>
            <a:round/>
            <a:headEnd/>
            <a:tailEnd/>
          </a:ln>
          <a:effectLst/>
        </p:spPr>
        <p:txBody>
          <a:bodyPr vert="vert270" lIns="91440" tIns="36000" rIns="91440" bIns="36000" anchor="ctr"/>
          <a:lstStyle/>
          <a:p>
            <a:pPr lvl="0" algn="ctr">
              <a:defRPr/>
            </a:pPr>
            <a:r>
              <a:rPr lang="en-US" sz="1200" b="1" kern="0" dirty="0" smtClean="0">
                <a:solidFill>
                  <a:prstClr val="white"/>
                </a:solidFill>
              </a:rPr>
              <a:t>Algorithm Choice  based on Data Characteristics</a:t>
            </a:r>
            <a:endParaRPr lang="en-US" sz="1200" b="1" kern="0" dirty="0">
              <a:solidFill>
                <a:prstClr val="white"/>
              </a:solidFill>
            </a:endParaRPr>
          </a:p>
        </p:txBody>
      </p:sp>
      <p:sp>
        <p:nvSpPr>
          <p:cNvPr id="19" name="Rectangle 18"/>
          <p:cNvSpPr/>
          <p:nvPr/>
        </p:nvSpPr>
        <p:spPr>
          <a:xfrm>
            <a:off x="8421196" y="1443307"/>
            <a:ext cx="3300905" cy="4749675"/>
          </a:xfrm>
          <a:prstGeom prst="rect">
            <a:avLst/>
          </a:prstGeom>
          <a:solidFill>
            <a:schemeClr val="accent6">
              <a:lumMod val="20000"/>
              <a:lumOff val="80000"/>
            </a:schemeClr>
          </a:solidFill>
          <a:ln w="12700" cap="rnd">
            <a:noFill/>
            <a:round/>
            <a:headEnd/>
            <a:tailEnd/>
          </a:ln>
          <a:effectLst/>
        </p:spPr>
        <p:txBody>
          <a:bodyPr lIns="91440" tIns="36000" rIns="91440" bIns="36000" anchor="ctr"/>
          <a:lstStyle/>
          <a:p>
            <a:pPr marL="171450" lvl="0" indent="-171450">
              <a:spcAft>
                <a:spcPts val="100"/>
              </a:spcAft>
              <a:buFont typeface="Arial"/>
              <a:buChar char="•"/>
              <a:defRPr/>
            </a:pPr>
            <a:r>
              <a:rPr lang="en-US" sz="900" kern="0" dirty="0" smtClean="0">
                <a:solidFill>
                  <a:srgbClr val="000000"/>
                </a:solidFill>
              </a:rPr>
              <a:t>Autoregressive and ARMA</a:t>
            </a:r>
            <a:endParaRPr lang="en-US" sz="900" kern="0" dirty="0">
              <a:solidFill>
                <a:srgbClr val="000000"/>
              </a:solidFill>
            </a:endParaRPr>
          </a:p>
          <a:p>
            <a:pPr marL="171450" lvl="0" indent="-171450">
              <a:spcAft>
                <a:spcPts val="100"/>
              </a:spcAft>
              <a:buFont typeface="Arial"/>
              <a:buChar char="•"/>
              <a:defRPr/>
            </a:pPr>
            <a:r>
              <a:rPr lang="en-US" sz="900" kern="0" dirty="0">
                <a:solidFill>
                  <a:srgbClr val="000000"/>
                </a:solidFill>
              </a:rPr>
              <a:t>CART</a:t>
            </a:r>
          </a:p>
          <a:p>
            <a:pPr marL="171450" lvl="0" indent="-171450">
              <a:spcAft>
                <a:spcPts val="100"/>
              </a:spcAft>
              <a:buFont typeface="Arial"/>
              <a:buChar char="•"/>
              <a:defRPr/>
            </a:pPr>
            <a:r>
              <a:rPr lang="en-US" sz="900" kern="0" dirty="0">
                <a:solidFill>
                  <a:srgbClr val="000000"/>
                </a:solidFill>
              </a:rPr>
              <a:t>CIR++</a:t>
            </a:r>
          </a:p>
          <a:p>
            <a:pPr marL="171450" lvl="0" indent="-171450">
              <a:spcAft>
                <a:spcPts val="100"/>
              </a:spcAft>
              <a:buFont typeface="Arial"/>
              <a:buChar char="•"/>
              <a:defRPr/>
            </a:pPr>
            <a:r>
              <a:rPr lang="en-US" sz="900" kern="0" dirty="0">
                <a:solidFill>
                  <a:srgbClr val="000000"/>
                </a:solidFill>
              </a:rPr>
              <a:t>Compression Nets</a:t>
            </a:r>
          </a:p>
          <a:p>
            <a:pPr marL="171450" lvl="0" indent="-171450">
              <a:spcAft>
                <a:spcPts val="100"/>
              </a:spcAft>
              <a:buFont typeface="Arial"/>
              <a:buChar char="•"/>
              <a:defRPr/>
            </a:pPr>
            <a:r>
              <a:rPr lang="en-US" sz="900" kern="0" dirty="0">
                <a:solidFill>
                  <a:srgbClr val="000000"/>
                </a:solidFill>
              </a:rPr>
              <a:t>Decision Trees</a:t>
            </a:r>
          </a:p>
          <a:p>
            <a:pPr marL="171450" lvl="0" indent="-171450">
              <a:spcAft>
                <a:spcPts val="100"/>
              </a:spcAft>
              <a:buFont typeface="Arial"/>
              <a:buChar char="•"/>
              <a:defRPr/>
            </a:pPr>
            <a:r>
              <a:rPr lang="en-US" sz="900" kern="0" dirty="0">
                <a:solidFill>
                  <a:srgbClr val="000000"/>
                </a:solidFill>
              </a:rPr>
              <a:t>Discrete Time Survival Analysis</a:t>
            </a:r>
          </a:p>
          <a:p>
            <a:pPr marL="171450" lvl="0" indent="-171450">
              <a:spcAft>
                <a:spcPts val="100"/>
              </a:spcAft>
              <a:buFont typeface="Arial"/>
              <a:buChar char="•"/>
              <a:defRPr/>
            </a:pPr>
            <a:r>
              <a:rPr lang="en-US" sz="900" kern="0" dirty="0">
                <a:solidFill>
                  <a:srgbClr val="000000"/>
                </a:solidFill>
              </a:rPr>
              <a:t>D-Optimality</a:t>
            </a:r>
          </a:p>
          <a:p>
            <a:pPr marL="171450" lvl="0" indent="-171450">
              <a:spcAft>
                <a:spcPts val="100"/>
              </a:spcAft>
              <a:buFont typeface="Arial"/>
              <a:buChar char="•"/>
              <a:defRPr/>
            </a:pPr>
            <a:r>
              <a:rPr lang="en-US" sz="900" kern="0" dirty="0">
                <a:solidFill>
                  <a:srgbClr val="000000"/>
                </a:solidFill>
              </a:rPr>
              <a:t>Epsilon </a:t>
            </a:r>
            <a:r>
              <a:rPr lang="en-US" sz="900" kern="0" dirty="0" smtClean="0">
                <a:solidFill>
                  <a:srgbClr val="000000"/>
                </a:solidFill>
              </a:rPr>
              <a:t>Greedy</a:t>
            </a:r>
          </a:p>
          <a:p>
            <a:pPr marL="171450" lvl="0" indent="-171450">
              <a:spcAft>
                <a:spcPts val="100"/>
              </a:spcAft>
              <a:buFont typeface="Arial"/>
              <a:buChar char="•"/>
              <a:defRPr/>
            </a:pPr>
            <a:r>
              <a:rPr lang="en-US" sz="900" kern="0" dirty="0" smtClean="0">
                <a:solidFill>
                  <a:srgbClr val="000000"/>
                </a:solidFill>
              </a:rPr>
              <a:t>Factor Analysis</a:t>
            </a:r>
          </a:p>
          <a:p>
            <a:pPr marL="171450" lvl="0" indent="-171450">
              <a:spcAft>
                <a:spcPts val="100"/>
              </a:spcAft>
              <a:buFont typeface="Arial"/>
              <a:buChar char="•"/>
              <a:defRPr/>
            </a:pPr>
            <a:r>
              <a:rPr lang="en-US" sz="900" kern="0" dirty="0" smtClean="0">
                <a:solidFill>
                  <a:srgbClr val="000000"/>
                </a:solidFill>
              </a:rPr>
              <a:t>GARCH</a:t>
            </a:r>
            <a:endParaRPr lang="en-US" sz="900" kern="0" dirty="0">
              <a:solidFill>
                <a:srgbClr val="000000"/>
              </a:solidFill>
            </a:endParaRPr>
          </a:p>
          <a:p>
            <a:pPr marL="171450" lvl="0" indent="-171450">
              <a:spcAft>
                <a:spcPts val="100"/>
              </a:spcAft>
              <a:buFont typeface="Arial"/>
              <a:buChar char="•"/>
              <a:defRPr/>
            </a:pPr>
            <a:r>
              <a:rPr lang="en-US" sz="900" kern="0" dirty="0">
                <a:solidFill>
                  <a:srgbClr val="000000"/>
                </a:solidFill>
              </a:rPr>
              <a:t>Gaussian Mixture Model</a:t>
            </a:r>
          </a:p>
          <a:p>
            <a:pPr marL="171450" lvl="0" indent="-171450">
              <a:spcAft>
                <a:spcPts val="100"/>
              </a:spcAft>
              <a:buFont typeface="Arial"/>
              <a:buChar char="•"/>
              <a:defRPr/>
            </a:pPr>
            <a:r>
              <a:rPr lang="en-US" sz="900" kern="0" dirty="0">
                <a:solidFill>
                  <a:srgbClr val="000000"/>
                </a:solidFill>
              </a:rPr>
              <a:t>Genetic Algorithm</a:t>
            </a:r>
          </a:p>
          <a:p>
            <a:pPr marL="171450" lvl="0" indent="-171450">
              <a:spcAft>
                <a:spcPts val="100"/>
              </a:spcAft>
              <a:buFont typeface="Arial"/>
              <a:buChar char="•"/>
              <a:defRPr/>
            </a:pPr>
            <a:r>
              <a:rPr lang="en-US" sz="900" kern="0" dirty="0">
                <a:solidFill>
                  <a:srgbClr val="000000"/>
                </a:solidFill>
              </a:rPr>
              <a:t>Gradient Boosted Trees</a:t>
            </a:r>
          </a:p>
          <a:p>
            <a:pPr marL="171450" lvl="0" indent="-171450">
              <a:spcAft>
                <a:spcPts val="100"/>
              </a:spcAft>
              <a:buFont typeface="Arial"/>
              <a:buChar char="•"/>
              <a:defRPr/>
            </a:pPr>
            <a:r>
              <a:rPr lang="en-US" sz="900" kern="0" dirty="0">
                <a:solidFill>
                  <a:srgbClr val="000000"/>
                </a:solidFill>
              </a:rPr>
              <a:t>Hierarchical Clustering</a:t>
            </a:r>
          </a:p>
          <a:p>
            <a:pPr marL="171450" lvl="0" indent="-171450">
              <a:spcAft>
                <a:spcPts val="100"/>
              </a:spcAft>
              <a:buFont typeface="Arial"/>
              <a:buChar char="•"/>
              <a:defRPr/>
            </a:pPr>
            <a:r>
              <a:rPr lang="en-US" sz="900" kern="0" dirty="0">
                <a:solidFill>
                  <a:srgbClr val="000000"/>
                </a:solidFill>
              </a:rPr>
              <a:t>Kalman Filter</a:t>
            </a:r>
          </a:p>
          <a:p>
            <a:pPr marL="171450" lvl="0" indent="-171450">
              <a:spcAft>
                <a:spcPts val="100"/>
              </a:spcAft>
              <a:buFont typeface="Arial"/>
              <a:buChar char="•"/>
              <a:defRPr/>
            </a:pPr>
            <a:r>
              <a:rPr lang="en-US" sz="900" kern="0" dirty="0">
                <a:solidFill>
                  <a:srgbClr val="000000"/>
                </a:solidFill>
              </a:rPr>
              <a:t>K-Means</a:t>
            </a:r>
          </a:p>
          <a:p>
            <a:pPr marL="171450" lvl="0" indent="-171450">
              <a:spcAft>
                <a:spcPts val="100"/>
              </a:spcAft>
              <a:buFont typeface="Arial"/>
              <a:buChar char="•"/>
              <a:defRPr/>
            </a:pPr>
            <a:r>
              <a:rPr lang="en-US" sz="900" kern="0" dirty="0">
                <a:solidFill>
                  <a:srgbClr val="000000"/>
                </a:solidFill>
              </a:rPr>
              <a:t>KNN</a:t>
            </a:r>
          </a:p>
          <a:p>
            <a:pPr marL="171450" lvl="0" indent="-171450">
              <a:spcAft>
                <a:spcPts val="100"/>
              </a:spcAft>
              <a:buFont typeface="Arial"/>
              <a:buChar char="•"/>
              <a:defRPr/>
            </a:pPr>
            <a:r>
              <a:rPr lang="en-US" sz="900" kern="0" dirty="0">
                <a:solidFill>
                  <a:srgbClr val="000000"/>
                </a:solidFill>
              </a:rPr>
              <a:t>Linear Regression</a:t>
            </a:r>
          </a:p>
          <a:p>
            <a:pPr marL="171450" lvl="0" indent="-171450">
              <a:spcAft>
                <a:spcPts val="100"/>
              </a:spcAft>
              <a:buFont typeface="Arial"/>
              <a:buChar char="•"/>
              <a:defRPr/>
            </a:pPr>
            <a:r>
              <a:rPr lang="en-US" sz="900" kern="0" dirty="0">
                <a:solidFill>
                  <a:srgbClr val="000000"/>
                </a:solidFill>
              </a:rPr>
              <a:t>Logistic </a:t>
            </a:r>
            <a:r>
              <a:rPr lang="en-US" sz="900" kern="0" dirty="0" smtClean="0">
                <a:solidFill>
                  <a:srgbClr val="000000"/>
                </a:solidFill>
              </a:rPr>
              <a:t>Regression</a:t>
            </a:r>
          </a:p>
          <a:p>
            <a:pPr marL="171450" lvl="0" indent="-171450">
              <a:spcAft>
                <a:spcPts val="100"/>
              </a:spcAft>
              <a:buFont typeface="Arial"/>
              <a:buChar char="•"/>
              <a:defRPr/>
            </a:pPr>
            <a:r>
              <a:rPr lang="en-US" sz="900" kern="0" dirty="0" smtClean="0">
                <a:solidFill>
                  <a:srgbClr val="000000"/>
                </a:solidFill>
              </a:rPr>
              <a:t>Maximum Likelihood estimation</a:t>
            </a:r>
            <a:endParaRPr lang="en-US" sz="900" kern="0" dirty="0">
              <a:solidFill>
                <a:srgbClr val="000000"/>
              </a:solidFill>
            </a:endParaRPr>
          </a:p>
          <a:p>
            <a:pPr marL="171450" lvl="0" indent="-171450">
              <a:spcAft>
                <a:spcPts val="100"/>
              </a:spcAft>
              <a:buFont typeface="Arial"/>
              <a:buChar char="•"/>
              <a:defRPr/>
            </a:pPr>
            <a:r>
              <a:rPr lang="en-US" sz="900" kern="0" dirty="0">
                <a:solidFill>
                  <a:srgbClr val="000000"/>
                </a:solidFill>
              </a:rPr>
              <a:t>Monte Carlo Simulation</a:t>
            </a:r>
          </a:p>
          <a:p>
            <a:pPr marL="171450" lvl="0" indent="-171450">
              <a:spcAft>
                <a:spcPts val="100"/>
              </a:spcAft>
              <a:buFont typeface="Arial"/>
              <a:buChar char="•"/>
              <a:defRPr/>
            </a:pPr>
            <a:r>
              <a:rPr lang="en-US" sz="900" kern="0" dirty="0">
                <a:solidFill>
                  <a:srgbClr val="000000"/>
                </a:solidFill>
              </a:rPr>
              <a:t>Multinomial Logistic Regression</a:t>
            </a:r>
          </a:p>
          <a:p>
            <a:pPr marL="171450" lvl="0" indent="-171450">
              <a:spcAft>
                <a:spcPts val="100"/>
              </a:spcAft>
              <a:buFont typeface="Arial"/>
              <a:buChar char="•"/>
              <a:defRPr/>
            </a:pPr>
            <a:r>
              <a:rPr lang="en-US" sz="900" kern="0" dirty="0">
                <a:solidFill>
                  <a:srgbClr val="000000"/>
                </a:solidFill>
              </a:rPr>
              <a:t>Neural Networks</a:t>
            </a:r>
          </a:p>
          <a:p>
            <a:pPr marL="171450" lvl="0" indent="-171450">
              <a:spcAft>
                <a:spcPts val="100"/>
              </a:spcAft>
              <a:buFont typeface="Arial"/>
              <a:buChar char="•"/>
              <a:defRPr/>
            </a:pPr>
            <a:r>
              <a:rPr lang="en-US" sz="900" kern="0" dirty="0">
                <a:solidFill>
                  <a:srgbClr val="000000"/>
                </a:solidFill>
              </a:rPr>
              <a:t>LP/IP/NLP Optimization</a:t>
            </a:r>
          </a:p>
          <a:p>
            <a:pPr marL="171450" lvl="0" indent="-171450">
              <a:spcAft>
                <a:spcPts val="100"/>
              </a:spcAft>
              <a:buFont typeface="Arial"/>
              <a:buChar char="•"/>
              <a:defRPr/>
            </a:pPr>
            <a:r>
              <a:rPr lang="en-US" sz="900" kern="0" dirty="0">
                <a:solidFill>
                  <a:srgbClr val="000000"/>
                </a:solidFill>
              </a:rPr>
              <a:t>Poisson Mixture Model</a:t>
            </a:r>
          </a:p>
          <a:p>
            <a:pPr marL="171450" lvl="0" indent="-171450">
              <a:spcAft>
                <a:spcPts val="100"/>
              </a:spcAft>
              <a:buFont typeface="Arial"/>
              <a:buChar char="•"/>
              <a:defRPr/>
            </a:pPr>
            <a:r>
              <a:rPr lang="en-US" sz="900" kern="0" dirty="0" smtClean="0">
                <a:solidFill>
                  <a:srgbClr val="000000"/>
                </a:solidFill>
              </a:rPr>
              <a:t>Random Forests</a:t>
            </a:r>
          </a:p>
          <a:p>
            <a:pPr marL="171450" lvl="0" indent="-171450">
              <a:spcAft>
                <a:spcPts val="100"/>
              </a:spcAft>
              <a:buFont typeface="Arial"/>
              <a:buChar char="•"/>
              <a:defRPr/>
            </a:pPr>
            <a:r>
              <a:rPr lang="en-US" sz="900" kern="0" dirty="0" smtClean="0">
                <a:solidFill>
                  <a:srgbClr val="000000"/>
                </a:solidFill>
              </a:rPr>
              <a:t>Restricted </a:t>
            </a:r>
            <a:r>
              <a:rPr lang="en-US" sz="900" kern="0" dirty="0">
                <a:solidFill>
                  <a:srgbClr val="000000"/>
                </a:solidFill>
              </a:rPr>
              <a:t>Boltzmann </a:t>
            </a:r>
            <a:r>
              <a:rPr lang="en-US" sz="900" kern="0" dirty="0" smtClean="0">
                <a:solidFill>
                  <a:srgbClr val="000000"/>
                </a:solidFill>
              </a:rPr>
              <a:t>Machine</a:t>
            </a:r>
            <a:endParaRPr lang="en-US" sz="900" kern="0" dirty="0">
              <a:solidFill>
                <a:srgbClr val="000000"/>
              </a:solidFill>
            </a:endParaRPr>
          </a:p>
          <a:p>
            <a:pPr marL="171450" lvl="0" indent="-171450">
              <a:spcAft>
                <a:spcPts val="100"/>
              </a:spcAft>
              <a:buFont typeface="Arial"/>
              <a:buChar char="•"/>
              <a:defRPr/>
            </a:pPr>
            <a:r>
              <a:rPr lang="en-US" sz="900" kern="0" dirty="0">
                <a:solidFill>
                  <a:srgbClr val="000000"/>
                </a:solidFill>
              </a:rPr>
              <a:t>SVD, A-SVD, SVD++</a:t>
            </a:r>
          </a:p>
          <a:p>
            <a:pPr marL="171450" lvl="0" indent="-171450">
              <a:spcAft>
                <a:spcPts val="100"/>
              </a:spcAft>
              <a:buFont typeface="Arial"/>
              <a:buChar char="•"/>
              <a:defRPr/>
            </a:pPr>
            <a:r>
              <a:rPr lang="en-US" sz="900" kern="0" dirty="0" smtClean="0">
                <a:solidFill>
                  <a:srgbClr val="000000"/>
                </a:solidFill>
              </a:rPr>
              <a:t>SVM</a:t>
            </a:r>
            <a:endParaRPr lang="en-US" sz="900" kern="0" dirty="0">
              <a:solidFill>
                <a:srgbClr val="000000"/>
              </a:solidFill>
            </a:endParaRPr>
          </a:p>
        </p:txBody>
      </p:sp>
      <p:sp>
        <p:nvSpPr>
          <p:cNvPr id="20" name="Parallelogram 19"/>
          <p:cNvSpPr/>
          <p:nvPr/>
        </p:nvSpPr>
        <p:spPr bwMode="gray">
          <a:xfrm rot="5400000">
            <a:off x="5303806" y="3549749"/>
            <a:ext cx="4969650" cy="316816"/>
          </a:xfrm>
          <a:prstGeom prst="parallelogram">
            <a:avLst>
              <a:gd name="adj" fmla="val 67539"/>
            </a:avLst>
          </a:prstGeom>
          <a:solidFill>
            <a:schemeClr val="bg1">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1" name="Isosceles Triangle 20"/>
          <p:cNvSpPr/>
          <p:nvPr/>
        </p:nvSpPr>
        <p:spPr bwMode="gray">
          <a:xfrm rot="5400000">
            <a:off x="985321" y="3313266"/>
            <a:ext cx="4690193" cy="569805"/>
          </a:xfrm>
          <a:prstGeom prst="triangle">
            <a:avLst/>
          </a:prstGeom>
          <a:solidFill>
            <a:schemeClr val="bg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2" name="Rectangle 21"/>
          <p:cNvSpPr/>
          <p:nvPr/>
        </p:nvSpPr>
        <p:spPr bwMode="gray">
          <a:xfrm>
            <a:off x="4484170" y="2458468"/>
            <a:ext cx="3000019" cy="257066"/>
          </a:xfrm>
          <a:prstGeom prst="rect">
            <a:avLst/>
          </a:prstGeom>
          <a:noFill/>
          <a:ln w="19050" cmpd="sng" algn="ctr">
            <a:solidFill>
              <a:schemeClr val="accent3">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Rectangle 22"/>
          <p:cNvSpPr/>
          <p:nvPr/>
        </p:nvSpPr>
        <p:spPr bwMode="gray">
          <a:xfrm>
            <a:off x="4484170" y="2131091"/>
            <a:ext cx="3000019" cy="257066"/>
          </a:xfrm>
          <a:prstGeom prst="rect">
            <a:avLst/>
          </a:prstGeom>
          <a:noFill/>
          <a:ln w="19050" cmpd="sng" algn="ctr">
            <a:solidFill>
              <a:schemeClr val="accent3">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4" name="Rectangle 23"/>
          <p:cNvSpPr/>
          <p:nvPr/>
        </p:nvSpPr>
        <p:spPr bwMode="gray">
          <a:xfrm>
            <a:off x="4484170" y="4147379"/>
            <a:ext cx="3000019" cy="257066"/>
          </a:xfrm>
          <a:prstGeom prst="rect">
            <a:avLst/>
          </a:prstGeom>
          <a:noFill/>
          <a:ln w="19050" cmpd="sng" algn="ctr">
            <a:solidFill>
              <a:schemeClr val="accent3">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5" name="Rectangle 24"/>
          <p:cNvSpPr/>
          <p:nvPr/>
        </p:nvSpPr>
        <p:spPr bwMode="gray">
          <a:xfrm>
            <a:off x="4484170" y="2801847"/>
            <a:ext cx="3000019" cy="257066"/>
          </a:xfrm>
          <a:prstGeom prst="rect">
            <a:avLst/>
          </a:prstGeom>
          <a:noFill/>
          <a:ln w="19050" cmpd="sng" algn="ctr">
            <a:solidFill>
              <a:schemeClr val="accent3">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44766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7">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17">
                                            <p:txEl>
                                              <p:pRg st="2" end="2"/>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17">
                                            <p:txEl>
                                              <p:pRg st="3" end="3"/>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17">
                                            <p:txEl>
                                              <p:pRg st="7" end="7"/>
                                            </p:txEl>
                                          </p:spTgt>
                                        </p:tgtEl>
                                        <p:attrNameLst>
                                          <p:attrName>style.fontWeight</p:attrName>
                                        </p:attrNameLst>
                                      </p:cBhvr>
                                      <p:to>
                                        <p:strVal val="bold"/>
                                      </p:to>
                                    </p:set>
                                  </p:childTnLst>
                                </p:cTn>
                              </p:par>
                              <p:par>
                                <p:cTn id="13" presetID="2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data</a:t>
            </a:r>
          </a:p>
        </p:txBody>
      </p:sp>
      <p:sp>
        <p:nvSpPr>
          <p:cNvPr id="3" name="Text Placeholder 2"/>
          <p:cNvSpPr>
            <a:spLocks noGrp="1"/>
          </p:cNvSpPr>
          <p:nvPr>
            <p:ph type="body" idx="1"/>
          </p:nvPr>
        </p:nvSpPr>
        <p:spPr/>
        <p:txBody>
          <a:bodyPr/>
          <a:lstStyle/>
          <a:p>
            <a:r>
              <a:rPr lang="en-US" dirty="0"/>
              <a:t>Processing data </a:t>
            </a:r>
            <a:r>
              <a:rPr lang="en-US" dirty="0" smtClean="0"/>
              <a:t>that is </a:t>
            </a:r>
            <a:r>
              <a:rPr lang="en-US" dirty="0"/>
              <a:t>sparse </a:t>
            </a:r>
            <a:r>
              <a:rPr lang="en-US" dirty="0" smtClean="0"/>
              <a:t/>
            </a:r>
            <a:br>
              <a:rPr lang="en-US" dirty="0" smtClean="0"/>
            </a:br>
            <a:r>
              <a:rPr lang="en-US" dirty="0" smtClean="0"/>
              <a:t>and </a:t>
            </a:r>
            <a:r>
              <a:rPr lang="en-US" dirty="0"/>
              <a:t>incomplete</a:t>
            </a:r>
          </a:p>
        </p:txBody>
      </p:sp>
    </p:spTree>
    <p:extLst>
      <p:ext uri="{BB962C8B-B14F-4D97-AF65-F5344CB8AC3E}">
        <p14:creationId xmlns:p14="http://schemas.microsoft.com/office/powerpoint/2010/main" val="35491990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4294967295"/>
          </p:nvPr>
        </p:nvSpPr>
        <p:spPr>
          <a:xfrm>
            <a:off x="376237" y="651601"/>
            <a:ext cx="8391525" cy="339000"/>
          </a:xfrm>
          <a:prstGeom prst="rect">
            <a:avLst/>
          </a:prstGeom>
        </p:spPr>
        <p:txBody>
          <a:bodyPr lIns="0" tIns="0" rIns="0" bIns="0"/>
          <a:lstStyle/>
          <a:p>
            <a:r>
              <a:rPr lang="en-US" sz="2000" dirty="0" smtClean="0">
                <a:solidFill>
                  <a:schemeClr val="bg2"/>
                </a:solidFill>
              </a:rPr>
              <a:t>Estimating customers’ movie ratings</a:t>
            </a:r>
            <a:endParaRPr lang="en-US" sz="2000" dirty="0">
              <a:solidFill>
                <a:schemeClr val="bg2"/>
              </a:solidFill>
            </a:endParaRPr>
          </a:p>
        </p:txBody>
      </p:sp>
      <p:sp>
        <p:nvSpPr>
          <p:cNvPr id="4" name="Title 3"/>
          <p:cNvSpPr txBox="1">
            <a:spLocks/>
          </p:cNvSpPr>
          <p:nvPr/>
        </p:nvSpPr>
        <p:spPr>
          <a:xfrm>
            <a:off x="376237" y="317499"/>
            <a:ext cx="8391525" cy="334101"/>
          </a:xfrm>
          <a:prstGeom prst="rect">
            <a:avLst/>
          </a:prstGeom>
        </p:spPr>
        <p:txBody>
          <a:bodyPr lIns="0" tIns="0" rIns="0" bIns="0"/>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smtClean="0">
                <a:solidFill>
                  <a:schemeClr val="bg1"/>
                </a:solidFill>
              </a:rPr>
              <a:t>Netflix Movie Recommendation Competition</a:t>
            </a:r>
            <a:endParaRPr lang="en-US" dirty="0">
              <a:solidFill>
                <a:schemeClr val="bg1"/>
              </a:solidFill>
            </a:endParaRPr>
          </a:p>
        </p:txBody>
      </p:sp>
      <p:sp>
        <p:nvSpPr>
          <p:cNvPr id="5" name="Trapezoid 4"/>
          <p:cNvSpPr/>
          <p:nvPr/>
        </p:nvSpPr>
        <p:spPr bwMode="gray">
          <a:xfrm>
            <a:off x="4305245" y="6132818"/>
            <a:ext cx="3581511" cy="369991"/>
          </a:xfrm>
          <a:prstGeom prst="trapezoid">
            <a:avLst>
              <a:gd name="adj" fmla="val 85000"/>
            </a:avLst>
          </a:prstGeom>
          <a:solidFill>
            <a:schemeClr val="accent1">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6" name="Rectangle 5"/>
          <p:cNvSpPr/>
          <p:nvPr/>
        </p:nvSpPr>
        <p:spPr bwMode="gray">
          <a:xfrm>
            <a:off x="4305245" y="6502809"/>
            <a:ext cx="3581511" cy="355191"/>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7" name="Rounded Rectangle 6"/>
          <p:cNvSpPr/>
          <p:nvPr/>
        </p:nvSpPr>
        <p:spPr bwMode="gray">
          <a:xfrm>
            <a:off x="1283345" y="1218355"/>
            <a:ext cx="9625311" cy="5136457"/>
          </a:xfrm>
          <a:prstGeom prst="roundRect">
            <a:avLst>
              <a:gd name="adj" fmla="val 5142"/>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8" name="Rectangle 7"/>
          <p:cNvSpPr/>
          <p:nvPr/>
        </p:nvSpPr>
        <p:spPr bwMode="gray">
          <a:xfrm>
            <a:off x="1485915" y="1418150"/>
            <a:ext cx="9220172" cy="4736867"/>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grpSp>
        <p:nvGrpSpPr>
          <p:cNvPr id="47" name="Group 46"/>
          <p:cNvGrpSpPr/>
          <p:nvPr/>
        </p:nvGrpSpPr>
        <p:grpSpPr>
          <a:xfrm>
            <a:off x="8464590" y="5784911"/>
            <a:ext cx="2157806" cy="215448"/>
            <a:chOff x="1667533" y="5846353"/>
            <a:chExt cx="1851678" cy="184882"/>
          </a:xfrm>
        </p:grpSpPr>
        <p:sp>
          <p:nvSpPr>
            <p:cNvPr id="48" name="TextBox 47"/>
            <p:cNvSpPr txBox="1"/>
            <p:nvPr/>
          </p:nvSpPr>
          <p:spPr>
            <a:xfrm>
              <a:off x="1667533" y="5846357"/>
              <a:ext cx="922433" cy="184878"/>
            </a:xfrm>
            <a:prstGeom prst="rect">
              <a:avLst/>
            </a:prstGeom>
            <a:noFill/>
          </p:spPr>
          <p:txBody>
            <a:bodyPr vert="horz" wrap="square" lIns="0" tIns="0" rIns="0" bIns="0" rtlCol="0">
              <a:spAutoFit/>
            </a:bodyPr>
            <a:lstStyle/>
            <a:p>
              <a:pPr>
                <a:spcBef>
                  <a:spcPts val="200"/>
                </a:spcBef>
                <a:buSzPct val="100000"/>
              </a:pPr>
              <a:r>
                <a:rPr lang="en-GB" sz="1400" b="1" dirty="0" smtClean="0">
                  <a:solidFill>
                    <a:srgbClr val="FFFFFF"/>
                  </a:solidFill>
                </a:rPr>
                <a:t>Known</a:t>
              </a:r>
            </a:p>
          </p:txBody>
        </p:sp>
        <p:sp>
          <p:nvSpPr>
            <p:cNvPr id="49" name="TextBox 48"/>
            <p:cNvSpPr txBox="1"/>
            <p:nvPr/>
          </p:nvSpPr>
          <p:spPr>
            <a:xfrm>
              <a:off x="2596778" y="5846353"/>
              <a:ext cx="922433" cy="184879"/>
            </a:xfrm>
            <a:prstGeom prst="rect">
              <a:avLst/>
            </a:prstGeom>
            <a:noFill/>
          </p:spPr>
          <p:txBody>
            <a:bodyPr vert="horz" wrap="square" lIns="0" tIns="0" rIns="0" bIns="0" rtlCol="0">
              <a:spAutoFit/>
            </a:bodyPr>
            <a:lstStyle/>
            <a:p>
              <a:pPr>
                <a:spcBef>
                  <a:spcPts val="200"/>
                </a:spcBef>
                <a:buSzPct val="100000"/>
              </a:pPr>
              <a:r>
                <a:rPr lang="en-GB" sz="1400" b="1" dirty="0" smtClean="0">
                  <a:solidFill>
                    <a:srgbClr val="FFCD00"/>
                  </a:solidFill>
                </a:rPr>
                <a:t>Estimated</a:t>
              </a:r>
            </a:p>
          </p:txBody>
        </p:sp>
      </p:grpSp>
      <p:graphicFrame>
        <p:nvGraphicFramePr>
          <p:cNvPr id="9" name="Table 8"/>
          <p:cNvGraphicFramePr>
            <a:graphicFrameLocks noGrp="1"/>
          </p:cNvGraphicFramePr>
          <p:nvPr>
            <p:extLst/>
          </p:nvPr>
        </p:nvGraphicFramePr>
        <p:xfrm>
          <a:off x="1640138" y="1585308"/>
          <a:ext cx="8917028" cy="4061054"/>
        </p:xfrm>
        <a:graphic>
          <a:graphicData uri="http://schemas.openxmlformats.org/drawingml/2006/table">
            <a:tbl>
              <a:tblPr>
                <a:tableStyleId>{5C22544A-7EE6-4342-B048-85BDC9FD1C3A}</a:tableStyleId>
              </a:tblPr>
              <a:tblGrid>
                <a:gridCol w="1964276">
                  <a:extLst>
                    <a:ext uri="{9D8B030D-6E8A-4147-A177-3AD203B41FA5}">
                      <a16:colId xmlns:a16="http://schemas.microsoft.com/office/drawing/2014/main" val="20000"/>
                    </a:ext>
                  </a:extLst>
                </a:gridCol>
                <a:gridCol w="1738188">
                  <a:extLst>
                    <a:ext uri="{9D8B030D-6E8A-4147-A177-3AD203B41FA5}">
                      <a16:colId xmlns:a16="http://schemas.microsoft.com/office/drawing/2014/main" val="20001"/>
                    </a:ext>
                  </a:extLst>
                </a:gridCol>
                <a:gridCol w="1738188">
                  <a:extLst>
                    <a:ext uri="{9D8B030D-6E8A-4147-A177-3AD203B41FA5}">
                      <a16:colId xmlns:a16="http://schemas.microsoft.com/office/drawing/2014/main" val="20002"/>
                    </a:ext>
                  </a:extLst>
                </a:gridCol>
                <a:gridCol w="1738188">
                  <a:extLst>
                    <a:ext uri="{9D8B030D-6E8A-4147-A177-3AD203B41FA5}">
                      <a16:colId xmlns:a16="http://schemas.microsoft.com/office/drawing/2014/main" val="20003"/>
                    </a:ext>
                  </a:extLst>
                </a:gridCol>
                <a:gridCol w="1738188">
                  <a:extLst>
                    <a:ext uri="{9D8B030D-6E8A-4147-A177-3AD203B41FA5}">
                      <a16:colId xmlns:a16="http://schemas.microsoft.com/office/drawing/2014/main" val="20004"/>
                    </a:ext>
                  </a:extLst>
                </a:gridCol>
              </a:tblGrid>
              <a:tr h="674359">
                <a:tc>
                  <a:txBody>
                    <a:bodyPr/>
                    <a:lstStyle/>
                    <a:p>
                      <a:pPr algn="ctr"/>
                      <a:endParaRPr lang="en-US" sz="1800" dirty="0">
                        <a:solidFill>
                          <a:srgbClr val="86BC25"/>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smtClean="0">
                          <a:solidFill>
                            <a:srgbClr val="86BC25"/>
                          </a:solidFill>
                        </a:rPr>
                        <a:t>Avatar</a:t>
                      </a:r>
                      <a:endParaRPr lang="en-US" sz="1800" b="1" i="0" dirty="0">
                        <a:solidFill>
                          <a:srgbClr val="86BC25"/>
                        </a:solidFill>
                      </a:endParaRPr>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smtClean="0">
                          <a:solidFill>
                            <a:srgbClr val="86BC25"/>
                          </a:solidFill>
                        </a:rPr>
                        <a:t>Citizen Kane</a:t>
                      </a:r>
                      <a:endParaRPr lang="en-US" sz="1800" b="1" i="0" dirty="0">
                        <a:solidFill>
                          <a:srgbClr val="86BC25"/>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smtClean="0">
                          <a:solidFill>
                            <a:srgbClr val="86BC25"/>
                          </a:solidFill>
                        </a:rPr>
                        <a:t>Mean Girls</a:t>
                      </a:r>
                      <a:endParaRPr lang="en-US" sz="1800" b="1" i="0" dirty="0">
                        <a:solidFill>
                          <a:srgbClr val="86BC25"/>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smtClean="0">
                          <a:solidFill>
                            <a:srgbClr val="86BC25"/>
                          </a:solidFill>
                        </a:rPr>
                        <a:t>Jurassic</a:t>
                      </a:r>
                      <a:r>
                        <a:rPr lang="en-US" sz="1800" b="1" i="0" baseline="0" dirty="0" smtClean="0">
                          <a:solidFill>
                            <a:srgbClr val="86BC25"/>
                          </a:solidFill>
                        </a:rPr>
                        <a:t> Park</a:t>
                      </a:r>
                      <a:endParaRPr lang="en-US" sz="1800" b="1" i="0" dirty="0">
                        <a:solidFill>
                          <a:srgbClr val="86BC25"/>
                        </a:solidFill>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7339">
                <a:tc>
                  <a:txBody>
                    <a:bodyPr/>
                    <a:lstStyle/>
                    <a:p>
                      <a:pPr marL="406400" indent="0" algn="l"/>
                      <a:r>
                        <a:rPr lang="en-US" sz="1800" b="1" i="0" dirty="0" smtClean="0">
                          <a:solidFill>
                            <a:srgbClr val="FFFFFF"/>
                          </a:solidFill>
                        </a:rPr>
                        <a:t>Stephanie</a:t>
                      </a:r>
                      <a:endParaRPr lang="en-US" sz="1800" b="1" i="0" dirty="0">
                        <a:solidFill>
                          <a:srgbClr val="FFFFFF"/>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7339">
                <a:tc>
                  <a:txBody>
                    <a:bodyPr/>
                    <a:lstStyle/>
                    <a:p>
                      <a:pPr marL="406400" indent="0" algn="l"/>
                      <a:r>
                        <a:rPr lang="en-US" sz="1800" b="1" i="0" dirty="0" smtClean="0">
                          <a:solidFill>
                            <a:srgbClr val="FFFFFF"/>
                          </a:solidFill>
                        </a:rPr>
                        <a:t>Andy</a:t>
                      </a:r>
                      <a:endParaRPr lang="en-US" sz="1800" b="1" i="0" dirty="0">
                        <a:solidFill>
                          <a:srgbClr val="FFFFFF"/>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7339">
                <a:tc>
                  <a:txBody>
                    <a:bodyPr/>
                    <a:lstStyle/>
                    <a:p>
                      <a:pPr marL="406400" indent="0" algn="l"/>
                      <a:r>
                        <a:rPr lang="en-US" sz="1800" b="1" i="0" dirty="0" smtClean="0">
                          <a:solidFill>
                            <a:srgbClr val="FFFFFF"/>
                          </a:solidFill>
                        </a:rPr>
                        <a:t>Ryan</a:t>
                      </a:r>
                      <a:endParaRPr lang="en-US" sz="1800" b="1" i="0" dirty="0">
                        <a:solidFill>
                          <a:srgbClr val="FFFFFF"/>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7339">
                <a:tc>
                  <a:txBody>
                    <a:bodyPr/>
                    <a:lstStyle/>
                    <a:p>
                      <a:pPr marL="406400" indent="0" algn="l"/>
                      <a:r>
                        <a:rPr lang="en-US" sz="1800" b="1" i="0" dirty="0" smtClean="0">
                          <a:solidFill>
                            <a:srgbClr val="FFFFFF"/>
                          </a:solidFill>
                        </a:rPr>
                        <a:t>Caitlin</a:t>
                      </a:r>
                      <a:endParaRPr lang="en-US" sz="1800" b="1" i="0" dirty="0">
                        <a:solidFill>
                          <a:srgbClr val="FFFFFF"/>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i="0"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1" i="0"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77339">
                <a:tc>
                  <a:txBody>
                    <a:bodyPr/>
                    <a:lstStyle/>
                    <a:p>
                      <a:pPr marL="406400" indent="0" algn="l"/>
                      <a:r>
                        <a:rPr lang="en-US" sz="1800" b="1" i="0" dirty="0" smtClean="0">
                          <a:solidFill>
                            <a:srgbClr val="FFFFFF"/>
                          </a:solidFill>
                        </a:rPr>
                        <a:t>Ashley</a:t>
                      </a:r>
                      <a:endParaRPr lang="en-US" sz="1800" b="1" i="0" dirty="0">
                        <a:solidFill>
                          <a:srgbClr val="FFFFFF"/>
                        </a:solidFill>
                      </a:endParaRPr>
                    </a:p>
                  </a:txBody>
                  <a:tcPr marL="68580" marR="68580" marT="34290" marB="34290" anchor="ctr">
                    <a:lnL w="12700" cmpd="sng">
                      <a:noFill/>
                    </a:lnL>
                    <a:lnR w="381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10" name="Group 545"/>
          <p:cNvGrpSpPr>
            <a:grpSpLocks noChangeAspect="1"/>
          </p:cNvGrpSpPr>
          <p:nvPr/>
        </p:nvGrpSpPr>
        <p:grpSpPr bwMode="auto">
          <a:xfrm>
            <a:off x="1653993" y="2412562"/>
            <a:ext cx="350348" cy="350348"/>
            <a:chOff x="1885" y="1944"/>
            <a:chExt cx="340" cy="340"/>
          </a:xfrm>
          <a:solidFill>
            <a:schemeClr val="bg2"/>
          </a:solidFill>
        </p:grpSpPr>
        <p:sp>
          <p:nvSpPr>
            <p:cNvPr id="11" name="Freeform 546"/>
            <p:cNvSpPr>
              <a:spLocks noEditPoints="1"/>
            </p:cNvSpPr>
            <p:nvPr/>
          </p:nvSpPr>
          <p:spPr bwMode="auto">
            <a:xfrm>
              <a:off x="1885" y="194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47"/>
            <p:cNvSpPr>
              <a:spLocks/>
            </p:cNvSpPr>
            <p:nvPr/>
          </p:nvSpPr>
          <p:spPr bwMode="auto">
            <a:xfrm>
              <a:off x="1947" y="2007"/>
              <a:ext cx="215" cy="185"/>
            </a:xfrm>
            <a:custGeom>
              <a:avLst/>
              <a:gdLst>
                <a:gd name="T0" fmla="*/ 318 w 323"/>
                <a:gd name="T1" fmla="*/ 259 h 278"/>
                <a:gd name="T2" fmla="*/ 257 w 323"/>
                <a:gd name="T3" fmla="*/ 241 h 278"/>
                <a:gd name="T4" fmla="*/ 229 w 323"/>
                <a:gd name="T5" fmla="*/ 236 h 278"/>
                <a:gd name="T6" fmla="*/ 212 w 323"/>
                <a:gd name="T7" fmla="*/ 223 h 278"/>
                <a:gd name="T8" fmla="*/ 213 w 323"/>
                <a:gd name="T9" fmla="*/ 220 h 278"/>
                <a:gd name="T10" fmla="*/ 246 w 323"/>
                <a:gd name="T11" fmla="*/ 142 h 278"/>
                <a:gd name="T12" fmla="*/ 233 w 323"/>
                <a:gd name="T13" fmla="*/ 33 h 278"/>
                <a:gd name="T14" fmla="*/ 161 w 323"/>
                <a:gd name="T15" fmla="*/ 1 h 278"/>
                <a:gd name="T16" fmla="*/ 161 w 323"/>
                <a:gd name="T17" fmla="*/ 1 h 278"/>
                <a:gd name="T18" fmla="*/ 90 w 323"/>
                <a:gd name="T19" fmla="*/ 33 h 278"/>
                <a:gd name="T20" fmla="*/ 77 w 323"/>
                <a:gd name="T21" fmla="*/ 142 h 278"/>
                <a:gd name="T22" fmla="*/ 110 w 323"/>
                <a:gd name="T23" fmla="*/ 220 h 278"/>
                <a:gd name="T24" fmla="*/ 111 w 323"/>
                <a:gd name="T25" fmla="*/ 223 h 278"/>
                <a:gd name="T26" fmla="*/ 94 w 323"/>
                <a:gd name="T27" fmla="*/ 236 h 278"/>
                <a:gd name="T28" fmla="*/ 66 w 323"/>
                <a:gd name="T29" fmla="*/ 241 h 278"/>
                <a:gd name="T30" fmla="*/ 5 w 323"/>
                <a:gd name="T31" fmla="*/ 259 h 278"/>
                <a:gd name="T32" fmla="*/ 4 w 323"/>
                <a:gd name="T33" fmla="*/ 274 h 278"/>
                <a:gd name="T34" fmla="*/ 12 w 323"/>
                <a:gd name="T35" fmla="*/ 278 h 278"/>
                <a:gd name="T36" fmla="*/ 19 w 323"/>
                <a:gd name="T37" fmla="*/ 275 h 278"/>
                <a:gd name="T38" fmla="*/ 69 w 323"/>
                <a:gd name="T39" fmla="*/ 263 h 278"/>
                <a:gd name="T40" fmla="*/ 101 w 323"/>
                <a:gd name="T41" fmla="*/ 256 h 278"/>
                <a:gd name="T42" fmla="*/ 131 w 323"/>
                <a:gd name="T43" fmla="*/ 229 h 278"/>
                <a:gd name="T44" fmla="*/ 128 w 323"/>
                <a:gd name="T45" fmla="*/ 208 h 278"/>
                <a:gd name="T46" fmla="*/ 97 w 323"/>
                <a:gd name="T47" fmla="*/ 137 h 278"/>
                <a:gd name="T48" fmla="*/ 106 w 323"/>
                <a:gd name="T49" fmla="*/ 46 h 278"/>
                <a:gd name="T50" fmla="*/ 161 w 323"/>
                <a:gd name="T51" fmla="*/ 22 h 278"/>
                <a:gd name="T52" fmla="*/ 162 w 323"/>
                <a:gd name="T53" fmla="*/ 22 h 278"/>
                <a:gd name="T54" fmla="*/ 162 w 323"/>
                <a:gd name="T55" fmla="*/ 22 h 278"/>
                <a:gd name="T56" fmla="*/ 162 w 323"/>
                <a:gd name="T57" fmla="*/ 22 h 278"/>
                <a:gd name="T58" fmla="*/ 217 w 323"/>
                <a:gd name="T59" fmla="*/ 46 h 278"/>
                <a:gd name="T60" fmla="*/ 226 w 323"/>
                <a:gd name="T61" fmla="*/ 137 h 278"/>
                <a:gd name="T62" fmla="*/ 195 w 323"/>
                <a:gd name="T63" fmla="*/ 208 h 278"/>
                <a:gd name="T64" fmla="*/ 192 w 323"/>
                <a:gd name="T65" fmla="*/ 229 h 278"/>
                <a:gd name="T66" fmla="*/ 222 w 323"/>
                <a:gd name="T67" fmla="*/ 256 h 278"/>
                <a:gd name="T68" fmla="*/ 254 w 323"/>
                <a:gd name="T69" fmla="*/ 263 h 278"/>
                <a:gd name="T70" fmla="*/ 304 w 323"/>
                <a:gd name="T71" fmla="*/ 275 h 278"/>
                <a:gd name="T72" fmla="*/ 311 w 323"/>
                <a:gd name="T73" fmla="*/ 278 h 278"/>
                <a:gd name="T74" fmla="*/ 319 w 323"/>
                <a:gd name="T75" fmla="*/ 274 h 278"/>
                <a:gd name="T76" fmla="*/ 318 w 323"/>
                <a:gd name="T7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278">
                  <a:moveTo>
                    <a:pt x="318" y="259"/>
                  </a:moveTo>
                  <a:cubicBezTo>
                    <a:pt x="306" y="249"/>
                    <a:pt x="281" y="245"/>
                    <a:pt x="257" y="241"/>
                  </a:cubicBezTo>
                  <a:cubicBezTo>
                    <a:pt x="246" y="240"/>
                    <a:pt x="235" y="238"/>
                    <a:pt x="229" y="236"/>
                  </a:cubicBezTo>
                  <a:cubicBezTo>
                    <a:pt x="220" y="232"/>
                    <a:pt x="214" y="226"/>
                    <a:pt x="212" y="223"/>
                  </a:cubicBezTo>
                  <a:cubicBezTo>
                    <a:pt x="212" y="221"/>
                    <a:pt x="212" y="221"/>
                    <a:pt x="213" y="220"/>
                  </a:cubicBezTo>
                  <a:cubicBezTo>
                    <a:pt x="226" y="202"/>
                    <a:pt x="240" y="170"/>
                    <a:pt x="246" y="142"/>
                  </a:cubicBezTo>
                  <a:cubicBezTo>
                    <a:pt x="258" y="95"/>
                    <a:pt x="253" y="58"/>
                    <a:pt x="233" y="33"/>
                  </a:cubicBezTo>
                  <a:cubicBezTo>
                    <a:pt x="207" y="0"/>
                    <a:pt x="163" y="1"/>
                    <a:pt x="161" y="1"/>
                  </a:cubicBezTo>
                  <a:cubicBezTo>
                    <a:pt x="161" y="1"/>
                    <a:pt x="161" y="1"/>
                    <a:pt x="161" y="1"/>
                  </a:cubicBezTo>
                  <a:cubicBezTo>
                    <a:pt x="158" y="1"/>
                    <a:pt x="116" y="1"/>
                    <a:pt x="90" y="33"/>
                  </a:cubicBezTo>
                  <a:cubicBezTo>
                    <a:pt x="70" y="58"/>
                    <a:pt x="65" y="95"/>
                    <a:pt x="77" y="142"/>
                  </a:cubicBezTo>
                  <a:cubicBezTo>
                    <a:pt x="83" y="170"/>
                    <a:pt x="97" y="202"/>
                    <a:pt x="110" y="220"/>
                  </a:cubicBezTo>
                  <a:cubicBezTo>
                    <a:pt x="111" y="221"/>
                    <a:pt x="111" y="221"/>
                    <a:pt x="111" y="223"/>
                  </a:cubicBezTo>
                  <a:cubicBezTo>
                    <a:pt x="110" y="226"/>
                    <a:pt x="103" y="232"/>
                    <a:pt x="94" y="236"/>
                  </a:cubicBezTo>
                  <a:cubicBezTo>
                    <a:pt x="88" y="238"/>
                    <a:pt x="77" y="240"/>
                    <a:pt x="66" y="241"/>
                  </a:cubicBezTo>
                  <a:cubicBezTo>
                    <a:pt x="42" y="245"/>
                    <a:pt x="17" y="249"/>
                    <a:pt x="5" y="259"/>
                  </a:cubicBezTo>
                  <a:cubicBezTo>
                    <a:pt x="1" y="263"/>
                    <a:pt x="0" y="270"/>
                    <a:pt x="4" y="274"/>
                  </a:cubicBezTo>
                  <a:cubicBezTo>
                    <a:pt x="6" y="277"/>
                    <a:pt x="9" y="278"/>
                    <a:pt x="12" y="278"/>
                  </a:cubicBezTo>
                  <a:cubicBezTo>
                    <a:pt x="15" y="278"/>
                    <a:pt x="17" y="277"/>
                    <a:pt x="19" y="275"/>
                  </a:cubicBezTo>
                  <a:cubicBezTo>
                    <a:pt x="27" y="269"/>
                    <a:pt x="51" y="265"/>
                    <a:pt x="69" y="263"/>
                  </a:cubicBezTo>
                  <a:cubicBezTo>
                    <a:pt x="82" y="261"/>
                    <a:pt x="94" y="259"/>
                    <a:pt x="101" y="256"/>
                  </a:cubicBezTo>
                  <a:cubicBezTo>
                    <a:pt x="117" y="250"/>
                    <a:pt x="128" y="240"/>
                    <a:pt x="131" y="229"/>
                  </a:cubicBezTo>
                  <a:cubicBezTo>
                    <a:pt x="133" y="221"/>
                    <a:pt x="132" y="214"/>
                    <a:pt x="128" y="208"/>
                  </a:cubicBezTo>
                  <a:cubicBezTo>
                    <a:pt x="116" y="192"/>
                    <a:pt x="103" y="162"/>
                    <a:pt x="97" y="137"/>
                  </a:cubicBezTo>
                  <a:cubicBezTo>
                    <a:pt x="88" y="96"/>
                    <a:pt x="91" y="66"/>
                    <a:pt x="106" y="46"/>
                  </a:cubicBezTo>
                  <a:cubicBezTo>
                    <a:pt x="126" y="22"/>
                    <a:pt x="160" y="22"/>
                    <a:pt x="161" y="22"/>
                  </a:cubicBezTo>
                  <a:cubicBezTo>
                    <a:pt x="161" y="22"/>
                    <a:pt x="161" y="22"/>
                    <a:pt x="162" y="22"/>
                  </a:cubicBezTo>
                  <a:cubicBezTo>
                    <a:pt x="162" y="22"/>
                    <a:pt x="162" y="22"/>
                    <a:pt x="162" y="22"/>
                  </a:cubicBezTo>
                  <a:cubicBezTo>
                    <a:pt x="162" y="22"/>
                    <a:pt x="162" y="22"/>
                    <a:pt x="162" y="22"/>
                  </a:cubicBezTo>
                  <a:cubicBezTo>
                    <a:pt x="162" y="22"/>
                    <a:pt x="197" y="22"/>
                    <a:pt x="217" y="46"/>
                  </a:cubicBezTo>
                  <a:cubicBezTo>
                    <a:pt x="232" y="66"/>
                    <a:pt x="235" y="96"/>
                    <a:pt x="226" y="137"/>
                  </a:cubicBezTo>
                  <a:cubicBezTo>
                    <a:pt x="220" y="162"/>
                    <a:pt x="207" y="192"/>
                    <a:pt x="195" y="208"/>
                  </a:cubicBezTo>
                  <a:cubicBezTo>
                    <a:pt x="191" y="214"/>
                    <a:pt x="190" y="221"/>
                    <a:pt x="192" y="229"/>
                  </a:cubicBezTo>
                  <a:cubicBezTo>
                    <a:pt x="195" y="240"/>
                    <a:pt x="206" y="250"/>
                    <a:pt x="222" y="256"/>
                  </a:cubicBezTo>
                  <a:cubicBezTo>
                    <a:pt x="229" y="259"/>
                    <a:pt x="241" y="261"/>
                    <a:pt x="254" y="263"/>
                  </a:cubicBezTo>
                  <a:cubicBezTo>
                    <a:pt x="272" y="265"/>
                    <a:pt x="296" y="269"/>
                    <a:pt x="304" y="275"/>
                  </a:cubicBezTo>
                  <a:cubicBezTo>
                    <a:pt x="306" y="277"/>
                    <a:pt x="308" y="278"/>
                    <a:pt x="311" y="278"/>
                  </a:cubicBezTo>
                  <a:cubicBezTo>
                    <a:pt x="314" y="278"/>
                    <a:pt x="317" y="277"/>
                    <a:pt x="319" y="274"/>
                  </a:cubicBezTo>
                  <a:cubicBezTo>
                    <a:pt x="323" y="270"/>
                    <a:pt x="322" y="263"/>
                    <a:pt x="318"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 name="Group 545"/>
          <p:cNvGrpSpPr>
            <a:grpSpLocks noChangeAspect="1"/>
          </p:cNvGrpSpPr>
          <p:nvPr/>
        </p:nvGrpSpPr>
        <p:grpSpPr bwMode="auto">
          <a:xfrm>
            <a:off x="1653993" y="3095156"/>
            <a:ext cx="350348" cy="350348"/>
            <a:chOff x="1885" y="1944"/>
            <a:chExt cx="340" cy="340"/>
          </a:xfrm>
          <a:solidFill>
            <a:schemeClr val="bg2"/>
          </a:solidFill>
        </p:grpSpPr>
        <p:sp>
          <p:nvSpPr>
            <p:cNvPr id="14" name="Freeform 546"/>
            <p:cNvSpPr>
              <a:spLocks noEditPoints="1"/>
            </p:cNvSpPr>
            <p:nvPr/>
          </p:nvSpPr>
          <p:spPr bwMode="auto">
            <a:xfrm>
              <a:off x="1885" y="194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547"/>
            <p:cNvSpPr>
              <a:spLocks/>
            </p:cNvSpPr>
            <p:nvPr/>
          </p:nvSpPr>
          <p:spPr bwMode="auto">
            <a:xfrm>
              <a:off x="1947" y="2007"/>
              <a:ext cx="215" cy="185"/>
            </a:xfrm>
            <a:custGeom>
              <a:avLst/>
              <a:gdLst>
                <a:gd name="T0" fmla="*/ 318 w 323"/>
                <a:gd name="T1" fmla="*/ 259 h 278"/>
                <a:gd name="T2" fmla="*/ 257 w 323"/>
                <a:gd name="T3" fmla="*/ 241 h 278"/>
                <a:gd name="T4" fmla="*/ 229 w 323"/>
                <a:gd name="T5" fmla="*/ 236 h 278"/>
                <a:gd name="T6" fmla="*/ 212 w 323"/>
                <a:gd name="T7" fmla="*/ 223 h 278"/>
                <a:gd name="T8" fmla="*/ 213 w 323"/>
                <a:gd name="T9" fmla="*/ 220 h 278"/>
                <a:gd name="T10" fmla="*/ 246 w 323"/>
                <a:gd name="T11" fmla="*/ 142 h 278"/>
                <a:gd name="T12" fmla="*/ 233 w 323"/>
                <a:gd name="T13" fmla="*/ 33 h 278"/>
                <a:gd name="T14" fmla="*/ 161 w 323"/>
                <a:gd name="T15" fmla="*/ 1 h 278"/>
                <a:gd name="T16" fmla="*/ 161 w 323"/>
                <a:gd name="T17" fmla="*/ 1 h 278"/>
                <a:gd name="T18" fmla="*/ 90 w 323"/>
                <a:gd name="T19" fmla="*/ 33 h 278"/>
                <a:gd name="T20" fmla="*/ 77 w 323"/>
                <a:gd name="T21" fmla="*/ 142 h 278"/>
                <a:gd name="T22" fmla="*/ 110 w 323"/>
                <a:gd name="T23" fmla="*/ 220 h 278"/>
                <a:gd name="T24" fmla="*/ 111 w 323"/>
                <a:gd name="T25" fmla="*/ 223 h 278"/>
                <a:gd name="T26" fmla="*/ 94 w 323"/>
                <a:gd name="T27" fmla="*/ 236 h 278"/>
                <a:gd name="T28" fmla="*/ 66 w 323"/>
                <a:gd name="T29" fmla="*/ 241 h 278"/>
                <a:gd name="T30" fmla="*/ 5 w 323"/>
                <a:gd name="T31" fmla="*/ 259 h 278"/>
                <a:gd name="T32" fmla="*/ 4 w 323"/>
                <a:gd name="T33" fmla="*/ 274 h 278"/>
                <a:gd name="T34" fmla="*/ 12 w 323"/>
                <a:gd name="T35" fmla="*/ 278 h 278"/>
                <a:gd name="T36" fmla="*/ 19 w 323"/>
                <a:gd name="T37" fmla="*/ 275 h 278"/>
                <a:gd name="T38" fmla="*/ 69 w 323"/>
                <a:gd name="T39" fmla="*/ 263 h 278"/>
                <a:gd name="T40" fmla="*/ 101 w 323"/>
                <a:gd name="T41" fmla="*/ 256 h 278"/>
                <a:gd name="T42" fmla="*/ 131 w 323"/>
                <a:gd name="T43" fmla="*/ 229 h 278"/>
                <a:gd name="T44" fmla="*/ 128 w 323"/>
                <a:gd name="T45" fmla="*/ 208 h 278"/>
                <a:gd name="T46" fmla="*/ 97 w 323"/>
                <a:gd name="T47" fmla="*/ 137 h 278"/>
                <a:gd name="T48" fmla="*/ 106 w 323"/>
                <a:gd name="T49" fmla="*/ 46 h 278"/>
                <a:gd name="T50" fmla="*/ 161 w 323"/>
                <a:gd name="T51" fmla="*/ 22 h 278"/>
                <a:gd name="T52" fmla="*/ 162 w 323"/>
                <a:gd name="T53" fmla="*/ 22 h 278"/>
                <a:gd name="T54" fmla="*/ 162 w 323"/>
                <a:gd name="T55" fmla="*/ 22 h 278"/>
                <a:gd name="T56" fmla="*/ 162 w 323"/>
                <a:gd name="T57" fmla="*/ 22 h 278"/>
                <a:gd name="T58" fmla="*/ 217 w 323"/>
                <a:gd name="T59" fmla="*/ 46 h 278"/>
                <a:gd name="T60" fmla="*/ 226 w 323"/>
                <a:gd name="T61" fmla="*/ 137 h 278"/>
                <a:gd name="T62" fmla="*/ 195 w 323"/>
                <a:gd name="T63" fmla="*/ 208 h 278"/>
                <a:gd name="T64" fmla="*/ 192 w 323"/>
                <a:gd name="T65" fmla="*/ 229 h 278"/>
                <a:gd name="T66" fmla="*/ 222 w 323"/>
                <a:gd name="T67" fmla="*/ 256 h 278"/>
                <a:gd name="T68" fmla="*/ 254 w 323"/>
                <a:gd name="T69" fmla="*/ 263 h 278"/>
                <a:gd name="T70" fmla="*/ 304 w 323"/>
                <a:gd name="T71" fmla="*/ 275 h 278"/>
                <a:gd name="T72" fmla="*/ 311 w 323"/>
                <a:gd name="T73" fmla="*/ 278 h 278"/>
                <a:gd name="T74" fmla="*/ 319 w 323"/>
                <a:gd name="T75" fmla="*/ 274 h 278"/>
                <a:gd name="T76" fmla="*/ 318 w 323"/>
                <a:gd name="T7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278">
                  <a:moveTo>
                    <a:pt x="318" y="259"/>
                  </a:moveTo>
                  <a:cubicBezTo>
                    <a:pt x="306" y="249"/>
                    <a:pt x="281" y="245"/>
                    <a:pt x="257" y="241"/>
                  </a:cubicBezTo>
                  <a:cubicBezTo>
                    <a:pt x="246" y="240"/>
                    <a:pt x="235" y="238"/>
                    <a:pt x="229" y="236"/>
                  </a:cubicBezTo>
                  <a:cubicBezTo>
                    <a:pt x="220" y="232"/>
                    <a:pt x="214" y="226"/>
                    <a:pt x="212" y="223"/>
                  </a:cubicBezTo>
                  <a:cubicBezTo>
                    <a:pt x="212" y="221"/>
                    <a:pt x="212" y="221"/>
                    <a:pt x="213" y="220"/>
                  </a:cubicBezTo>
                  <a:cubicBezTo>
                    <a:pt x="226" y="202"/>
                    <a:pt x="240" y="170"/>
                    <a:pt x="246" y="142"/>
                  </a:cubicBezTo>
                  <a:cubicBezTo>
                    <a:pt x="258" y="95"/>
                    <a:pt x="253" y="58"/>
                    <a:pt x="233" y="33"/>
                  </a:cubicBezTo>
                  <a:cubicBezTo>
                    <a:pt x="207" y="0"/>
                    <a:pt x="163" y="1"/>
                    <a:pt x="161" y="1"/>
                  </a:cubicBezTo>
                  <a:cubicBezTo>
                    <a:pt x="161" y="1"/>
                    <a:pt x="161" y="1"/>
                    <a:pt x="161" y="1"/>
                  </a:cubicBezTo>
                  <a:cubicBezTo>
                    <a:pt x="158" y="1"/>
                    <a:pt x="116" y="1"/>
                    <a:pt x="90" y="33"/>
                  </a:cubicBezTo>
                  <a:cubicBezTo>
                    <a:pt x="70" y="58"/>
                    <a:pt x="65" y="95"/>
                    <a:pt x="77" y="142"/>
                  </a:cubicBezTo>
                  <a:cubicBezTo>
                    <a:pt x="83" y="170"/>
                    <a:pt x="97" y="202"/>
                    <a:pt x="110" y="220"/>
                  </a:cubicBezTo>
                  <a:cubicBezTo>
                    <a:pt x="111" y="221"/>
                    <a:pt x="111" y="221"/>
                    <a:pt x="111" y="223"/>
                  </a:cubicBezTo>
                  <a:cubicBezTo>
                    <a:pt x="110" y="226"/>
                    <a:pt x="103" y="232"/>
                    <a:pt x="94" y="236"/>
                  </a:cubicBezTo>
                  <a:cubicBezTo>
                    <a:pt x="88" y="238"/>
                    <a:pt x="77" y="240"/>
                    <a:pt x="66" y="241"/>
                  </a:cubicBezTo>
                  <a:cubicBezTo>
                    <a:pt x="42" y="245"/>
                    <a:pt x="17" y="249"/>
                    <a:pt x="5" y="259"/>
                  </a:cubicBezTo>
                  <a:cubicBezTo>
                    <a:pt x="1" y="263"/>
                    <a:pt x="0" y="270"/>
                    <a:pt x="4" y="274"/>
                  </a:cubicBezTo>
                  <a:cubicBezTo>
                    <a:pt x="6" y="277"/>
                    <a:pt x="9" y="278"/>
                    <a:pt x="12" y="278"/>
                  </a:cubicBezTo>
                  <a:cubicBezTo>
                    <a:pt x="15" y="278"/>
                    <a:pt x="17" y="277"/>
                    <a:pt x="19" y="275"/>
                  </a:cubicBezTo>
                  <a:cubicBezTo>
                    <a:pt x="27" y="269"/>
                    <a:pt x="51" y="265"/>
                    <a:pt x="69" y="263"/>
                  </a:cubicBezTo>
                  <a:cubicBezTo>
                    <a:pt x="82" y="261"/>
                    <a:pt x="94" y="259"/>
                    <a:pt x="101" y="256"/>
                  </a:cubicBezTo>
                  <a:cubicBezTo>
                    <a:pt x="117" y="250"/>
                    <a:pt x="128" y="240"/>
                    <a:pt x="131" y="229"/>
                  </a:cubicBezTo>
                  <a:cubicBezTo>
                    <a:pt x="133" y="221"/>
                    <a:pt x="132" y="214"/>
                    <a:pt x="128" y="208"/>
                  </a:cubicBezTo>
                  <a:cubicBezTo>
                    <a:pt x="116" y="192"/>
                    <a:pt x="103" y="162"/>
                    <a:pt x="97" y="137"/>
                  </a:cubicBezTo>
                  <a:cubicBezTo>
                    <a:pt x="88" y="96"/>
                    <a:pt x="91" y="66"/>
                    <a:pt x="106" y="46"/>
                  </a:cubicBezTo>
                  <a:cubicBezTo>
                    <a:pt x="126" y="22"/>
                    <a:pt x="160" y="22"/>
                    <a:pt x="161" y="22"/>
                  </a:cubicBezTo>
                  <a:cubicBezTo>
                    <a:pt x="161" y="22"/>
                    <a:pt x="161" y="22"/>
                    <a:pt x="162" y="22"/>
                  </a:cubicBezTo>
                  <a:cubicBezTo>
                    <a:pt x="162" y="22"/>
                    <a:pt x="162" y="22"/>
                    <a:pt x="162" y="22"/>
                  </a:cubicBezTo>
                  <a:cubicBezTo>
                    <a:pt x="162" y="22"/>
                    <a:pt x="162" y="22"/>
                    <a:pt x="162" y="22"/>
                  </a:cubicBezTo>
                  <a:cubicBezTo>
                    <a:pt x="162" y="22"/>
                    <a:pt x="197" y="22"/>
                    <a:pt x="217" y="46"/>
                  </a:cubicBezTo>
                  <a:cubicBezTo>
                    <a:pt x="232" y="66"/>
                    <a:pt x="235" y="96"/>
                    <a:pt x="226" y="137"/>
                  </a:cubicBezTo>
                  <a:cubicBezTo>
                    <a:pt x="220" y="162"/>
                    <a:pt x="207" y="192"/>
                    <a:pt x="195" y="208"/>
                  </a:cubicBezTo>
                  <a:cubicBezTo>
                    <a:pt x="191" y="214"/>
                    <a:pt x="190" y="221"/>
                    <a:pt x="192" y="229"/>
                  </a:cubicBezTo>
                  <a:cubicBezTo>
                    <a:pt x="195" y="240"/>
                    <a:pt x="206" y="250"/>
                    <a:pt x="222" y="256"/>
                  </a:cubicBezTo>
                  <a:cubicBezTo>
                    <a:pt x="229" y="259"/>
                    <a:pt x="241" y="261"/>
                    <a:pt x="254" y="263"/>
                  </a:cubicBezTo>
                  <a:cubicBezTo>
                    <a:pt x="272" y="265"/>
                    <a:pt x="296" y="269"/>
                    <a:pt x="304" y="275"/>
                  </a:cubicBezTo>
                  <a:cubicBezTo>
                    <a:pt x="306" y="277"/>
                    <a:pt x="308" y="278"/>
                    <a:pt x="311" y="278"/>
                  </a:cubicBezTo>
                  <a:cubicBezTo>
                    <a:pt x="314" y="278"/>
                    <a:pt x="317" y="277"/>
                    <a:pt x="319" y="274"/>
                  </a:cubicBezTo>
                  <a:cubicBezTo>
                    <a:pt x="323" y="270"/>
                    <a:pt x="322" y="263"/>
                    <a:pt x="318"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545"/>
          <p:cNvGrpSpPr>
            <a:grpSpLocks noChangeAspect="1"/>
          </p:cNvGrpSpPr>
          <p:nvPr/>
        </p:nvGrpSpPr>
        <p:grpSpPr bwMode="auto">
          <a:xfrm>
            <a:off x="1653993" y="3777750"/>
            <a:ext cx="350348" cy="350348"/>
            <a:chOff x="1885" y="1944"/>
            <a:chExt cx="340" cy="340"/>
          </a:xfrm>
          <a:solidFill>
            <a:schemeClr val="bg2"/>
          </a:solidFill>
        </p:grpSpPr>
        <p:sp>
          <p:nvSpPr>
            <p:cNvPr id="17" name="Freeform 546"/>
            <p:cNvSpPr>
              <a:spLocks noEditPoints="1"/>
            </p:cNvSpPr>
            <p:nvPr/>
          </p:nvSpPr>
          <p:spPr bwMode="auto">
            <a:xfrm>
              <a:off x="1885" y="194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547"/>
            <p:cNvSpPr>
              <a:spLocks/>
            </p:cNvSpPr>
            <p:nvPr/>
          </p:nvSpPr>
          <p:spPr bwMode="auto">
            <a:xfrm>
              <a:off x="1947" y="2007"/>
              <a:ext cx="215" cy="185"/>
            </a:xfrm>
            <a:custGeom>
              <a:avLst/>
              <a:gdLst>
                <a:gd name="T0" fmla="*/ 318 w 323"/>
                <a:gd name="T1" fmla="*/ 259 h 278"/>
                <a:gd name="T2" fmla="*/ 257 w 323"/>
                <a:gd name="T3" fmla="*/ 241 h 278"/>
                <a:gd name="T4" fmla="*/ 229 w 323"/>
                <a:gd name="T5" fmla="*/ 236 h 278"/>
                <a:gd name="T6" fmla="*/ 212 w 323"/>
                <a:gd name="T7" fmla="*/ 223 h 278"/>
                <a:gd name="T8" fmla="*/ 213 w 323"/>
                <a:gd name="T9" fmla="*/ 220 h 278"/>
                <a:gd name="T10" fmla="*/ 246 w 323"/>
                <a:gd name="T11" fmla="*/ 142 h 278"/>
                <a:gd name="T12" fmla="*/ 233 w 323"/>
                <a:gd name="T13" fmla="*/ 33 h 278"/>
                <a:gd name="T14" fmla="*/ 161 w 323"/>
                <a:gd name="T15" fmla="*/ 1 h 278"/>
                <a:gd name="T16" fmla="*/ 161 w 323"/>
                <a:gd name="T17" fmla="*/ 1 h 278"/>
                <a:gd name="T18" fmla="*/ 90 w 323"/>
                <a:gd name="T19" fmla="*/ 33 h 278"/>
                <a:gd name="T20" fmla="*/ 77 w 323"/>
                <a:gd name="T21" fmla="*/ 142 h 278"/>
                <a:gd name="T22" fmla="*/ 110 w 323"/>
                <a:gd name="T23" fmla="*/ 220 h 278"/>
                <a:gd name="T24" fmla="*/ 111 w 323"/>
                <a:gd name="T25" fmla="*/ 223 h 278"/>
                <a:gd name="T26" fmla="*/ 94 w 323"/>
                <a:gd name="T27" fmla="*/ 236 h 278"/>
                <a:gd name="T28" fmla="*/ 66 w 323"/>
                <a:gd name="T29" fmla="*/ 241 h 278"/>
                <a:gd name="T30" fmla="*/ 5 w 323"/>
                <a:gd name="T31" fmla="*/ 259 h 278"/>
                <a:gd name="T32" fmla="*/ 4 w 323"/>
                <a:gd name="T33" fmla="*/ 274 h 278"/>
                <a:gd name="T34" fmla="*/ 12 w 323"/>
                <a:gd name="T35" fmla="*/ 278 h 278"/>
                <a:gd name="T36" fmla="*/ 19 w 323"/>
                <a:gd name="T37" fmla="*/ 275 h 278"/>
                <a:gd name="T38" fmla="*/ 69 w 323"/>
                <a:gd name="T39" fmla="*/ 263 h 278"/>
                <a:gd name="T40" fmla="*/ 101 w 323"/>
                <a:gd name="T41" fmla="*/ 256 h 278"/>
                <a:gd name="T42" fmla="*/ 131 w 323"/>
                <a:gd name="T43" fmla="*/ 229 h 278"/>
                <a:gd name="T44" fmla="*/ 128 w 323"/>
                <a:gd name="T45" fmla="*/ 208 h 278"/>
                <a:gd name="T46" fmla="*/ 97 w 323"/>
                <a:gd name="T47" fmla="*/ 137 h 278"/>
                <a:gd name="T48" fmla="*/ 106 w 323"/>
                <a:gd name="T49" fmla="*/ 46 h 278"/>
                <a:gd name="T50" fmla="*/ 161 w 323"/>
                <a:gd name="T51" fmla="*/ 22 h 278"/>
                <a:gd name="T52" fmla="*/ 162 w 323"/>
                <a:gd name="T53" fmla="*/ 22 h 278"/>
                <a:gd name="T54" fmla="*/ 162 w 323"/>
                <a:gd name="T55" fmla="*/ 22 h 278"/>
                <a:gd name="T56" fmla="*/ 162 w 323"/>
                <a:gd name="T57" fmla="*/ 22 h 278"/>
                <a:gd name="T58" fmla="*/ 217 w 323"/>
                <a:gd name="T59" fmla="*/ 46 h 278"/>
                <a:gd name="T60" fmla="*/ 226 w 323"/>
                <a:gd name="T61" fmla="*/ 137 h 278"/>
                <a:gd name="T62" fmla="*/ 195 w 323"/>
                <a:gd name="T63" fmla="*/ 208 h 278"/>
                <a:gd name="T64" fmla="*/ 192 w 323"/>
                <a:gd name="T65" fmla="*/ 229 h 278"/>
                <a:gd name="T66" fmla="*/ 222 w 323"/>
                <a:gd name="T67" fmla="*/ 256 h 278"/>
                <a:gd name="T68" fmla="*/ 254 w 323"/>
                <a:gd name="T69" fmla="*/ 263 h 278"/>
                <a:gd name="T70" fmla="*/ 304 w 323"/>
                <a:gd name="T71" fmla="*/ 275 h 278"/>
                <a:gd name="T72" fmla="*/ 311 w 323"/>
                <a:gd name="T73" fmla="*/ 278 h 278"/>
                <a:gd name="T74" fmla="*/ 319 w 323"/>
                <a:gd name="T75" fmla="*/ 274 h 278"/>
                <a:gd name="T76" fmla="*/ 318 w 323"/>
                <a:gd name="T7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278">
                  <a:moveTo>
                    <a:pt x="318" y="259"/>
                  </a:moveTo>
                  <a:cubicBezTo>
                    <a:pt x="306" y="249"/>
                    <a:pt x="281" y="245"/>
                    <a:pt x="257" y="241"/>
                  </a:cubicBezTo>
                  <a:cubicBezTo>
                    <a:pt x="246" y="240"/>
                    <a:pt x="235" y="238"/>
                    <a:pt x="229" y="236"/>
                  </a:cubicBezTo>
                  <a:cubicBezTo>
                    <a:pt x="220" y="232"/>
                    <a:pt x="214" y="226"/>
                    <a:pt x="212" y="223"/>
                  </a:cubicBezTo>
                  <a:cubicBezTo>
                    <a:pt x="212" y="221"/>
                    <a:pt x="212" y="221"/>
                    <a:pt x="213" y="220"/>
                  </a:cubicBezTo>
                  <a:cubicBezTo>
                    <a:pt x="226" y="202"/>
                    <a:pt x="240" y="170"/>
                    <a:pt x="246" y="142"/>
                  </a:cubicBezTo>
                  <a:cubicBezTo>
                    <a:pt x="258" y="95"/>
                    <a:pt x="253" y="58"/>
                    <a:pt x="233" y="33"/>
                  </a:cubicBezTo>
                  <a:cubicBezTo>
                    <a:pt x="207" y="0"/>
                    <a:pt x="163" y="1"/>
                    <a:pt x="161" y="1"/>
                  </a:cubicBezTo>
                  <a:cubicBezTo>
                    <a:pt x="161" y="1"/>
                    <a:pt x="161" y="1"/>
                    <a:pt x="161" y="1"/>
                  </a:cubicBezTo>
                  <a:cubicBezTo>
                    <a:pt x="158" y="1"/>
                    <a:pt x="116" y="1"/>
                    <a:pt x="90" y="33"/>
                  </a:cubicBezTo>
                  <a:cubicBezTo>
                    <a:pt x="70" y="58"/>
                    <a:pt x="65" y="95"/>
                    <a:pt x="77" y="142"/>
                  </a:cubicBezTo>
                  <a:cubicBezTo>
                    <a:pt x="83" y="170"/>
                    <a:pt x="97" y="202"/>
                    <a:pt x="110" y="220"/>
                  </a:cubicBezTo>
                  <a:cubicBezTo>
                    <a:pt x="111" y="221"/>
                    <a:pt x="111" y="221"/>
                    <a:pt x="111" y="223"/>
                  </a:cubicBezTo>
                  <a:cubicBezTo>
                    <a:pt x="110" y="226"/>
                    <a:pt x="103" y="232"/>
                    <a:pt x="94" y="236"/>
                  </a:cubicBezTo>
                  <a:cubicBezTo>
                    <a:pt x="88" y="238"/>
                    <a:pt x="77" y="240"/>
                    <a:pt x="66" y="241"/>
                  </a:cubicBezTo>
                  <a:cubicBezTo>
                    <a:pt x="42" y="245"/>
                    <a:pt x="17" y="249"/>
                    <a:pt x="5" y="259"/>
                  </a:cubicBezTo>
                  <a:cubicBezTo>
                    <a:pt x="1" y="263"/>
                    <a:pt x="0" y="270"/>
                    <a:pt x="4" y="274"/>
                  </a:cubicBezTo>
                  <a:cubicBezTo>
                    <a:pt x="6" y="277"/>
                    <a:pt x="9" y="278"/>
                    <a:pt x="12" y="278"/>
                  </a:cubicBezTo>
                  <a:cubicBezTo>
                    <a:pt x="15" y="278"/>
                    <a:pt x="17" y="277"/>
                    <a:pt x="19" y="275"/>
                  </a:cubicBezTo>
                  <a:cubicBezTo>
                    <a:pt x="27" y="269"/>
                    <a:pt x="51" y="265"/>
                    <a:pt x="69" y="263"/>
                  </a:cubicBezTo>
                  <a:cubicBezTo>
                    <a:pt x="82" y="261"/>
                    <a:pt x="94" y="259"/>
                    <a:pt x="101" y="256"/>
                  </a:cubicBezTo>
                  <a:cubicBezTo>
                    <a:pt x="117" y="250"/>
                    <a:pt x="128" y="240"/>
                    <a:pt x="131" y="229"/>
                  </a:cubicBezTo>
                  <a:cubicBezTo>
                    <a:pt x="133" y="221"/>
                    <a:pt x="132" y="214"/>
                    <a:pt x="128" y="208"/>
                  </a:cubicBezTo>
                  <a:cubicBezTo>
                    <a:pt x="116" y="192"/>
                    <a:pt x="103" y="162"/>
                    <a:pt x="97" y="137"/>
                  </a:cubicBezTo>
                  <a:cubicBezTo>
                    <a:pt x="88" y="96"/>
                    <a:pt x="91" y="66"/>
                    <a:pt x="106" y="46"/>
                  </a:cubicBezTo>
                  <a:cubicBezTo>
                    <a:pt x="126" y="22"/>
                    <a:pt x="160" y="22"/>
                    <a:pt x="161" y="22"/>
                  </a:cubicBezTo>
                  <a:cubicBezTo>
                    <a:pt x="161" y="22"/>
                    <a:pt x="161" y="22"/>
                    <a:pt x="162" y="22"/>
                  </a:cubicBezTo>
                  <a:cubicBezTo>
                    <a:pt x="162" y="22"/>
                    <a:pt x="162" y="22"/>
                    <a:pt x="162" y="22"/>
                  </a:cubicBezTo>
                  <a:cubicBezTo>
                    <a:pt x="162" y="22"/>
                    <a:pt x="162" y="22"/>
                    <a:pt x="162" y="22"/>
                  </a:cubicBezTo>
                  <a:cubicBezTo>
                    <a:pt x="162" y="22"/>
                    <a:pt x="197" y="22"/>
                    <a:pt x="217" y="46"/>
                  </a:cubicBezTo>
                  <a:cubicBezTo>
                    <a:pt x="232" y="66"/>
                    <a:pt x="235" y="96"/>
                    <a:pt x="226" y="137"/>
                  </a:cubicBezTo>
                  <a:cubicBezTo>
                    <a:pt x="220" y="162"/>
                    <a:pt x="207" y="192"/>
                    <a:pt x="195" y="208"/>
                  </a:cubicBezTo>
                  <a:cubicBezTo>
                    <a:pt x="191" y="214"/>
                    <a:pt x="190" y="221"/>
                    <a:pt x="192" y="229"/>
                  </a:cubicBezTo>
                  <a:cubicBezTo>
                    <a:pt x="195" y="240"/>
                    <a:pt x="206" y="250"/>
                    <a:pt x="222" y="256"/>
                  </a:cubicBezTo>
                  <a:cubicBezTo>
                    <a:pt x="229" y="259"/>
                    <a:pt x="241" y="261"/>
                    <a:pt x="254" y="263"/>
                  </a:cubicBezTo>
                  <a:cubicBezTo>
                    <a:pt x="272" y="265"/>
                    <a:pt x="296" y="269"/>
                    <a:pt x="304" y="275"/>
                  </a:cubicBezTo>
                  <a:cubicBezTo>
                    <a:pt x="306" y="277"/>
                    <a:pt x="308" y="278"/>
                    <a:pt x="311" y="278"/>
                  </a:cubicBezTo>
                  <a:cubicBezTo>
                    <a:pt x="314" y="278"/>
                    <a:pt x="317" y="277"/>
                    <a:pt x="319" y="274"/>
                  </a:cubicBezTo>
                  <a:cubicBezTo>
                    <a:pt x="323" y="270"/>
                    <a:pt x="322" y="263"/>
                    <a:pt x="318"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Group 545"/>
          <p:cNvGrpSpPr>
            <a:grpSpLocks noChangeAspect="1"/>
          </p:cNvGrpSpPr>
          <p:nvPr/>
        </p:nvGrpSpPr>
        <p:grpSpPr bwMode="auto">
          <a:xfrm>
            <a:off x="1653993" y="4460344"/>
            <a:ext cx="350348" cy="350348"/>
            <a:chOff x="1885" y="1944"/>
            <a:chExt cx="340" cy="340"/>
          </a:xfrm>
          <a:solidFill>
            <a:schemeClr val="bg2"/>
          </a:solidFill>
        </p:grpSpPr>
        <p:sp>
          <p:nvSpPr>
            <p:cNvPr id="20" name="Freeform 546"/>
            <p:cNvSpPr>
              <a:spLocks noEditPoints="1"/>
            </p:cNvSpPr>
            <p:nvPr/>
          </p:nvSpPr>
          <p:spPr bwMode="auto">
            <a:xfrm>
              <a:off x="1885" y="194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547"/>
            <p:cNvSpPr>
              <a:spLocks/>
            </p:cNvSpPr>
            <p:nvPr/>
          </p:nvSpPr>
          <p:spPr bwMode="auto">
            <a:xfrm>
              <a:off x="1947" y="2007"/>
              <a:ext cx="215" cy="185"/>
            </a:xfrm>
            <a:custGeom>
              <a:avLst/>
              <a:gdLst>
                <a:gd name="T0" fmla="*/ 318 w 323"/>
                <a:gd name="T1" fmla="*/ 259 h 278"/>
                <a:gd name="T2" fmla="*/ 257 w 323"/>
                <a:gd name="T3" fmla="*/ 241 h 278"/>
                <a:gd name="T4" fmla="*/ 229 w 323"/>
                <a:gd name="T5" fmla="*/ 236 h 278"/>
                <a:gd name="T6" fmla="*/ 212 w 323"/>
                <a:gd name="T7" fmla="*/ 223 h 278"/>
                <a:gd name="T8" fmla="*/ 213 w 323"/>
                <a:gd name="T9" fmla="*/ 220 h 278"/>
                <a:gd name="T10" fmla="*/ 246 w 323"/>
                <a:gd name="T11" fmla="*/ 142 h 278"/>
                <a:gd name="T12" fmla="*/ 233 w 323"/>
                <a:gd name="T13" fmla="*/ 33 h 278"/>
                <a:gd name="T14" fmla="*/ 161 w 323"/>
                <a:gd name="T15" fmla="*/ 1 h 278"/>
                <a:gd name="T16" fmla="*/ 161 w 323"/>
                <a:gd name="T17" fmla="*/ 1 h 278"/>
                <a:gd name="T18" fmla="*/ 90 w 323"/>
                <a:gd name="T19" fmla="*/ 33 h 278"/>
                <a:gd name="T20" fmla="*/ 77 w 323"/>
                <a:gd name="T21" fmla="*/ 142 h 278"/>
                <a:gd name="T22" fmla="*/ 110 w 323"/>
                <a:gd name="T23" fmla="*/ 220 h 278"/>
                <a:gd name="T24" fmla="*/ 111 w 323"/>
                <a:gd name="T25" fmla="*/ 223 h 278"/>
                <a:gd name="T26" fmla="*/ 94 w 323"/>
                <a:gd name="T27" fmla="*/ 236 h 278"/>
                <a:gd name="T28" fmla="*/ 66 w 323"/>
                <a:gd name="T29" fmla="*/ 241 h 278"/>
                <a:gd name="T30" fmla="*/ 5 w 323"/>
                <a:gd name="T31" fmla="*/ 259 h 278"/>
                <a:gd name="T32" fmla="*/ 4 w 323"/>
                <a:gd name="T33" fmla="*/ 274 h 278"/>
                <a:gd name="T34" fmla="*/ 12 w 323"/>
                <a:gd name="T35" fmla="*/ 278 h 278"/>
                <a:gd name="T36" fmla="*/ 19 w 323"/>
                <a:gd name="T37" fmla="*/ 275 h 278"/>
                <a:gd name="T38" fmla="*/ 69 w 323"/>
                <a:gd name="T39" fmla="*/ 263 h 278"/>
                <a:gd name="T40" fmla="*/ 101 w 323"/>
                <a:gd name="T41" fmla="*/ 256 h 278"/>
                <a:gd name="T42" fmla="*/ 131 w 323"/>
                <a:gd name="T43" fmla="*/ 229 h 278"/>
                <a:gd name="T44" fmla="*/ 128 w 323"/>
                <a:gd name="T45" fmla="*/ 208 h 278"/>
                <a:gd name="T46" fmla="*/ 97 w 323"/>
                <a:gd name="T47" fmla="*/ 137 h 278"/>
                <a:gd name="T48" fmla="*/ 106 w 323"/>
                <a:gd name="T49" fmla="*/ 46 h 278"/>
                <a:gd name="T50" fmla="*/ 161 w 323"/>
                <a:gd name="T51" fmla="*/ 22 h 278"/>
                <a:gd name="T52" fmla="*/ 162 w 323"/>
                <a:gd name="T53" fmla="*/ 22 h 278"/>
                <a:gd name="T54" fmla="*/ 162 w 323"/>
                <a:gd name="T55" fmla="*/ 22 h 278"/>
                <a:gd name="T56" fmla="*/ 162 w 323"/>
                <a:gd name="T57" fmla="*/ 22 h 278"/>
                <a:gd name="T58" fmla="*/ 217 w 323"/>
                <a:gd name="T59" fmla="*/ 46 h 278"/>
                <a:gd name="T60" fmla="*/ 226 w 323"/>
                <a:gd name="T61" fmla="*/ 137 h 278"/>
                <a:gd name="T62" fmla="*/ 195 w 323"/>
                <a:gd name="T63" fmla="*/ 208 h 278"/>
                <a:gd name="T64" fmla="*/ 192 w 323"/>
                <a:gd name="T65" fmla="*/ 229 h 278"/>
                <a:gd name="T66" fmla="*/ 222 w 323"/>
                <a:gd name="T67" fmla="*/ 256 h 278"/>
                <a:gd name="T68" fmla="*/ 254 w 323"/>
                <a:gd name="T69" fmla="*/ 263 h 278"/>
                <a:gd name="T70" fmla="*/ 304 w 323"/>
                <a:gd name="T71" fmla="*/ 275 h 278"/>
                <a:gd name="T72" fmla="*/ 311 w 323"/>
                <a:gd name="T73" fmla="*/ 278 h 278"/>
                <a:gd name="T74" fmla="*/ 319 w 323"/>
                <a:gd name="T75" fmla="*/ 274 h 278"/>
                <a:gd name="T76" fmla="*/ 318 w 323"/>
                <a:gd name="T7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278">
                  <a:moveTo>
                    <a:pt x="318" y="259"/>
                  </a:moveTo>
                  <a:cubicBezTo>
                    <a:pt x="306" y="249"/>
                    <a:pt x="281" y="245"/>
                    <a:pt x="257" y="241"/>
                  </a:cubicBezTo>
                  <a:cubicBezTo>
                    <a:pt x="246" y="240"/>
                    <a:pt x="235" y="238"/>
                    <a:pt x="229" y="236"/>
                  </a:cubicBezTo>
                  <a:cubicBezTo>
                    <a:pt x="220" y="232"/>
                    <a:pt x="214" y="226"/>
                    <a:pt x="212" y="223"/>
                  </a:cubicBezTo>
                  <a:cubicBezTo>
                    <a:pt x="212" y="221"/>
                    <a:pt x="212" y="221"/>
                    <a:pt x="213" y="220"/>
                  </a:cubicBezTo>
                  <a:cubicBezTo>
                    <a:pt x="226" y="202"/>
                    <a:pt x="240" y="170"/>
                    <a:pt x="246" y="142"/>
                  </a:cubicBezTo>
                  <a:cubicBezTo>
                    <a:pt x="258" y="95"/>
                    <a:pt x="253" y="58"/>
                    <a:pt x="233" y="33"/>
                  </a:cubicBezTo>
                  <a:cubicBezTo>
                    <a:pt x="207" y="0"/>
                    <a:pt x="163" y="1"/>
                    <a:pt x="161" y="1"/>
                  </a:cubicBezTo>
                  <a:cubicBezTo>
                    <a:pt x="161" y="1"/>
                    <a:pt x="161" y="1"/>
                    <a:pt x="161" y="1"/>
                  </a:cubicBezTo>
                  <a:cubicBezTo>
                    <a:pt x="158" y="1"/>
                    <a:pt x="116" y="1"/>
                    <a:pt x="90" y="33"/>
                  </a:cubicBezTo>
                  <a:cubicBezTo>
                    <a:pt x="70" y="58"/>
                    <a:pt x="65" y="95"/>
                    <a:pt x="77" y="142"/>
                  </a:cubicBezTo>
                  <a:cubicBezTo>
                    <a:pt x="83" y="170"/>
                    <a:pt x="97" y="202"/>
                    <a:pt x="110" y="220"/>
                  </a:cubicBezTo>
                  <a:cubicBezTo>
                    <a:pt x="111" y="221"/>
                    <a:pt x="111" y="221"/>
                    <a:pt x="111" y="223"/>
                  </a:cubicBezTo>
                  <a:cubicBezTo>
                    <a:pt x="110" y="226"/>
                    <a:pt x="103" y="232"/>
                    <a:pt x="94" y="236"/>
                  </a:cubicBezTo>
                  <a:cubicBezTo>
                    <a:pt x="88" y="238"/>
                    <a:pt x="77" y="240"/>
                    <a:pt x="66" y="241"/>
                  </a:cubicBezTo>
                  <a:cubicBezTo>
                    <a:pt x="42" y="245"/>
                    <a:pt x="17" y="249"/>
                    <a:pt x="5" y="259"/>
                  </a:cubicBezTo>
                  <a:cubicBezTo>
                    <a:pt x="1" y="263"/>
                    <a:pt x="0" y="270"/>
                    <a:pt x="4" y="274"/>
                  </a:cubicBezTo>
                  <a:cubicBezTo>
                    <a:pt x="6" y="277"/>
                    <a:pt x="9" y="278"/>
                    <a:pt x="12" y="278"/>
                  </a:cubicBezTo>
                  <a:cubicBezTo>
                    <a:pt x="15" y="278"/>
                    <a:pt x="17" y="277"/>
                    <a:pt x="19" y="275"/>
                  </a:cubicBezTo>
                  <a:cubicBezTo>
                    <a:pt x="27" y="269"/>
                    <a:pt x="51" y="265"/>
                    <a:pt x="69" y="263"/>
                  </a:cubicBezTo>
                  <a:cubicBezTo>
                    <a:pt x="82" y="261"/>
                    <a:pt x="94" y="259"/>
                    <a:pt x="101" y="256"/>
                  </a:cubicBezTo>
                  <a:cubicBezTo>
                    <a:pt x="117" y="250"/>
                    <a:pt x="128" y="240"/>
                    <a:pt x="131" y="229"/>
                  </a:cubicBezTo>
                  <a:cubicBezTo>
                    <a:pt x="133" y="221"/>
                    <a:pt x="132" y="214"/>
                    <a:pt x="128" y="208"/>
                  </a:cubicBezTo>
                  <a:cubicBezTo>
                    <a:pt x="116" y="192"/>
                    <a:pt x="103" y="162"/>
                    <a:pt x="97" y="137"/>
                  </a:cubicBezTo>
                  <a:cubicBezTo>
                    <a:pt x="88" y="96"/>
                    <a:pt x="91" y="66"/>
                    <a:pt x="106" y="46"/>
                  </a:cubicBezTo>
                  <a:cubicBezTo>
                    <a:pt x="126" y="22"/>
                    <a:pt x="160" y="22"/>
                    <a:pt x="161" y="22"/>
                  </a:cubicBezTo>
                  <a:cubicBezTo>
                    <a:pt x="161" y="22"/>
                    <a:pt x="161" y="22"/>
                    <a:pt x="162" y="22"/>
                  </a:cubicBezTo>
                  <a:cubicBezTo>
                    <a:pt x="162" y="22"/>
                    <a:pt x="162" y="22"/>
                    <a:pt x="162" y="22"/>
                  </a:cubicBezTo>
                  <a:cubicBezTo>
                    <a:pt x="162" y="22"/>
                    <a:pt x="162" y="22"/>
                    <a:pt x="162" y="22"/>
                  </a:cubicBezTo>
                  <a:cubicBezTo>
                    <a:pt x="162" y="22"/>
                    <a:pt x="197" y="22"/>
                    <a:pt x="217" y="46"/>
                  </a:cubicBezTo>
                  <a:cubicBezTo>
                    <a:pt x="232" y="66"/>
                    <a:pt x="235" y="96"/>
                    <a:pt x="226" y="137"/>
                  </a:cubicBezTo>
                  <a:cubicBezTo>
                    <a:pt x="220" y="162"/>
                    <a:pt x="207" y="192"/>
                    <a:pt x="195" y="208"/>
                  </a:cubicBezTo>
                  <a:cubicBezTo>
                    <a:pt x="191" y="214"/>
                    <a:pt x="190" y="221"/>
                    <a:pt x="192" y="229"/>
                  </a:cubicBezTo>
                  <a:cubicBezTo>
                    <a:pt x="195" y="240"/>
                    <a:pt x="206" y="250"/>
                    <a:pt x="222" y="256"/>
                  </a:cubicBezTo>
                  <a:cubicBezTo>
                    <a:pt x="229" y="259"/>
                    <a:pt x="241" y="261"/>
                    <a:pt x="254" y="263"/>
                  </a:cubicBezTo>
                  <a:cubicBezTo>
                    <a:pt x="272" y="265"/>
                    <a:pt x="296" y="269"/>
                    <a:pt x="304" y="275"/>
                  </a:cubicBezTo>
                  <a:cubicBezTo>
                    <a:pt x="306" y="277"/>
                    <a:pt x="308" y="278"/>
                    <a:pt x="311" y="278"/>
                  </a:cubicBezTo>
                  <a:cubicBezTo>
                    <a:pt x="314" y="278"/>
                    <a:pt x="317" y="277"/>
                    <a:pt x="319" y="274"/>
                  </a:cubicBezTo>
                  <a:cubicBezTo>
                    <a:pt x="323" y="270"/>
                    <a:pt x="322" y="263"/>
                    <a:pt x="318"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2" name="Group 545"/>
          <p:cNvGrpSpPr>
            <a:grpSpLocks noChangeAspect="1"/>
          </p:cNvGrpSpPr>
          <p:nvPr/>
        </p:nvGrpSpPr>
        <p:grpSpPr bwMode="auto">
          <a:xfrm>
            <a:off x="1653993" y="5142937"/>
            <a:ext cx="350348" cy="350348"/>
            <a:chOff x="1885" y="1944"/>
            <a:chExt cx="340" cy="340"/>
          </a:xfrm>
          <a:solidFill>
            <a:schemeClr val="bg2"/>
          </a:solidFill>
        </p:grpSpPr>
        <p:sp>
          <p:nvSpPr>
            <p:cNvPr id="23" name="Freeform 546"/>
            <p:cNvSpPr>
              <a:spLocks noEditPoints="1"/>
            </p:cNvSpPr>
            <p:nvPr/>
          </p:nvSpPr>
          <p:spPr bwMode="auto">
            <a:xfrm>
              <a:off x="1885" y="194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547"/>
            <p:cNvSpPr>
              <a:spLocks/>
            </p:cNvSpPr>
            <p:nvPr/>
          </p:nvSpPr>
          <p:spPr bwMode="auto">
            <a:xfrm>
              <a:off x="1947" y="2007"/>
              <a:ext cx="215" cy="185"/>
            </a:xfrm>
            <a:custGeom>
              <a:avLst/>
              <a:gdLst>
                <a:gd name="T0" fmla="*/ 318 w 323"/>
                <a:gd name="T1" fmla="*/ 259 h 278"/>
                <a:gd name="T2" fmla="*/ 257 w 323"/>
                <a:gd name="T3" fmla="*/ 241 h 278"/>
                <a:gd name="T4" fmla="*/ 229 w 323"/>
                <a:gd name="T5" fmla="*/ 236 h 278"/>
                <a:gd name="T6" fmla="*/ 212 w 323"/>
                <a:gd name="T7" fmla="*/ 223 h 278"/>
                <a:gd name="T8" fmla="*/ 213 w 323"/>
                <a:gd name="T9" fmla="*/ 220 h 278"/>
                <a:gd name="T10" fmla="*/ 246 w 323"/>
                <a:gd name="T11" fmla="*/ 142 h 278"/>
                <a:gd name="T12" fmla="*/ 233 w 323"/>
                <a:gd name="T13" fmla="*/ 33 h 278"/>
                <a:gd name="T14" fmla="*/ 161 w 323"/>
                <a:gd name="T15" fmla="*/ 1 h 278"/>
                <a:gd name="T16" fmla="*/ 161 w 323"/>
                <a:gd name="T17" fmla="*/ 1 h 278"/>
                <a:gd name="T18" fmla="*/ 90 w 323"/>
                <a:gd name="T19" fmla="*/ 33 h 278"/>
                <a:gd name="T20" fmla="*/ 77 w 323"/>
                <a:gd name="T21" fmla="*/ 142 h 278"/>
                <a:gd name="T22" fmla="*/ 110 w 323"/>
                <a:gd name="T23" fmla="*/ 220 h 278"/>
                <a:gd name="T24" fmla="*/ 111 w 323"/>
                <a:gd name="T25" fmla="*/ 223 h 278"/>
                <a:gd name="T26" fmla="*/ 94 w 323"/>
                <a:gd name="T27" fmla="*/ 236 h 278"/>
                <a:gd name="T28" fmla="*/ 66 w 323"/>
                <a:gd name="T29" fmla="*/ 241 h 278"/>
                <a:gd name="T30" fmla="*/ 5 w 323"/>
                <a:gd name="T31" fmla="*/ 259 h 278"/>
                <a:gd name="T32" fmla="*/ 4 w 323"/>
                <a:gd name="T33" fmla="*/ 274 h 278"/>
                <a:gd name="T34" fmla="*/ 12 w 323"/>
                <a:gd name="T35" fmla="*/ 278 h 278"/>
                <a:gd name="T36" fmla="*/ 19 w 323"/>
                <a:gd name="T37" fmla="*/ 275 h 278"/>
                <a:gd name="T38" fmla="*/ 69 w 323"/>
                <a:gd name="T39" fmla="*/ 263 h 278"/>
                <a:gd name="T40" fmla="*/ 101 w 323"/>
                <a:gd name="T41" fmla="*/ 256 h 278"/>
                <a:gd name="T42" fmla="*/ 131 w 323"/>
                <a:gd name="T43" fmla="*/ 229 h 278"/>
                <a:gd name="T44" fmla="*/ 128 w 323"/>
                <a:gd name="T45" fmla="*/ 208 h 278"/>
                <a:gd name="T46" fmla="*/ 97 w 323"/>
                <a:gd name="T47" fmla="*/ 137 h 278"/>
                <a:gd name="T48" fmla="*/ 106 w 323"/>
                <a:gd name="T49" fmla="*/ 46 h 278"/>
                <a:gd name="T50" fmla="*/ 161 w 323"/>
                <a:gd name="T51" fmla="*/ 22 h 278"/>
                <a:gd name="T52" fmla="*/ 162 w 323"/>
                <a:gd name="T53" fmla="*/ 22 h 278"/>
                <a:gd name="T54" fmla="*/ 162 w 323"/>
                <a:gd name="T55" fmla="*/ 22 h 278"/>
                <a:gd name="T56" fmla="*/ 162 w 323"/>
                <a:gd name="T57" fmla="*/ 22 h 278"/>
                <a:gd name="T58" fmla="*/ 217 w 323"/>
                <a:gd name="T59" fmla="*/ 46 h 278"/>
                <a:gd name="T60" fmla="*/ 226 w 323"/>
                <a:gd name="T61" fmla="*/ 137 h 278"/>
                <a:gd name="T62" fmla="*/ 195 w 323"/>
                <a:gd name="T63" fmla="*/ 208 h 278"/>
                <a:gd name="T64" fmla="*/ 192 w 323"/>
                <a:gd name="T65" fmla="*/ 229 h 278"/>
                <a:gd name="T66" fmla="*/ 222 w 323"/>
                <a:gd name="T67" fmla="*/ 256 h 278"/>
                <a:gd name="T68" fmla="*/ 254 w 323"/>
                <a:gd name="T69" fmla="*/ 263 h 278"/>
                <a:gd name="T70" fmla="*/ 304 w 323"/>
                <a:gd name="T71" fmla="*/ 275 h 278"/>
                <a:gd name="T72" fmla="*/ 311 w 323"/>
                <a:gd name="T73" fmla="*/ 278 h 278"/>
                <a:gd name="T74" fmla="*/ 319 w 323"/>
                <a:gd name="T75" fmla="*/ 274 h 278"/>
                <a:gd name="T76" fmla="*/ 318 w 323"/>
                <a:gd name="T7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278">
                  <a:moveTo>
                    <a:pt x="318" y="259"/>
                  </a:moveTo>
                  <a:cubicBezTo>
                    <a:pt x="306" y="249"/>
                    <a:pt x="281" y="245"/>
                    <a:pt x="257" y="241"/>
                  </a:cubicBezTo>
                  <a:cubicBezTo>
                    <a:pt x="246" y="240"/>
                    <a:pt x="235" y="238"/>
                    <a:pt x="229" y="236"/>
                  </a:cubicBezTo>
                  <a:cubicBezTo>
                    <a:pt x="220" y="232"/>
                    <a:pt x="214" y="226"/>
                    <a:pt x="212" y="223"/>
                  </a:cubicBezTo>
                  <a:cubicBezTo>
                    <a:pt x="212" y="221"/>
                    <a:pt x="212" y="221"/>
                    <a:pt x="213" y="220"/>
                  </a:cubicBezTo>
                  <a:cubicBezTo>
                    <a:pt x="226" y="202"/>
                    <a:pt x="240" y="170"/>
                    <a:pt x="246" y="142"/>
                  </a:cubicBezTo>
                  <a:cubicBezTo>
                    <a:pt x="258" y="95"/>
                    <a:pt x="253" y="58"/>
                    <a:pt x="233" y="33"/>
                  </a:cubicBezTo>
                  <a:cubicBezTo>
                    <a:pt x="207" y="0"/>
                    <a:pt x="163" y="1"/>
                    <a:pt x="161" y="1"/>
                  </a:cubicBezTo>
                  <a:cubicBezTo>
                    <a:pt x="161" y="1"/>
                    <a:pt x="161" y="1"/>
                    <a:pt x="161" y="1"/>
                  </a:cubicBezTo>
                  <a:cubicBezTo>
                    <a:pt x="158" y="1"/>
                    <a:pt x="116" y="1"/>
                    <a:pt x="90" y="33"/>
                  </a:cubicBezTo>
                  <a:cubicBezTo>
                    <a:pt x="70" y="58"/>
                    <a:pt x="65" y="95"/>
                    <a:pt x="77" y="142"/>
                  </a:cubicBezTo>
                  <a:cubicBezTo>
                    <a:pt x="83" y="170"/>
                    <a:pt x="97" y="202"/>
                    <a:pt x="110" y="220"/>
                  </a:cubicBezTo>
                  <a:cubicBezTo>
                    <a:pt x="111" y="221"/>
                    <a:pt x="111" y="221"/>
                    <a:pt x="111" y="223"/>
                  </a:cubicBezTo>
                  <a:cubicBezTo>
                    <a:pt x="110" y="226"/>
                    <a:pt x="103" y="232"/>
                    <a:pt x="94" y="236"/>
                  </a:cubicBezTo>
                  <a:cubicBezTo>
                    <a:pt x="88" y="238"/>
                    <a:pt x="77" y="240"/>
                    <a:pt x="66" y="241"/>
                  </a:cubicBezTo>
                  <a:cubicBezTo>
                    <a:pt x="42" y="245"/>
                    <a:pt x="17" y="249"/>
                    <a:pt x="5" y="259"/>
                  </a:cubicBezTo>
                  <a:cubicBezTo>
                    <a:pt x="1" y="263"/>
                    <a:pt x="0" y="270"/>
                    <a:pt x="4" y="274"/>
                  </a:cubicBezTo>
                  <a:cubicBezTo>
                    <a:pt x="6" y="277"/>
                    <a:pt x="9" y="278"/>
                    <a:pt x="12" y="278"/>
                  </a:cubicBezTo>
                  <a:cubicBezTo>
                    <a:pt x="15" y="278"/>
                    <a:pt x="17" y="277"/>
                    <a:pt x="19" y="275"/>
                  </a:cubicBezTo>
                  <a:cubicBezTo>
                    <a:pt x="27" y="269"/>
                    <a:pt x="51" y="265"/>
                    <a:pt x="69" y="263"/>
                  </a:cubicBezTo>
                  <a:cubicBezTo>
                    <a:pt x="82" y="261"/>
                    <a:pt x="94" y="259"/>
                    <a:pt x="101" y="256"/>
                  </a:cubicBezTo>
                  <a:cubicBezTo>
                    <a:pt x="117" y="250"/>
                    <a:pt x="128" y="240"/>
                    <a:pt x="131" y="229"/>
                  </a:cubicBezTo>
                  <a:cubicBezTo>
                    <a:pt x="133" y="221"/>
                    <a:pt x="132" y="214"/>
                    <a:pt x="128" y="208"/>
                  </a:cubicBezTo>
                  <a:cubicBezTo>
                    <a:pt x="116" y="192"/>
                    <a:pt x="103" y="162"/>
                    <a:pt x="97" y="137"/>
                  </a:cubicBezTo>
                  <a:cubicBezTo>
                    <a:pt x="88" y="96"/>
                    <a:pt x="91" y="66"/>
                    <a:pt x="106" y="46"/>
                  </a:cubicBezTo>
                  <a:cubicBezTo>
                    <a:pt x="126" y="22"/>
                    <a:pt x="160" y="22"/>
                    <a:pt x="161" y="22"/>
                  </a:cubicBezTo>
                  <a:cubicBezTo>
                    <a:pt x="161" y="22"/>
                    <a:pt x="161" y="22"/>
                    <a:pt x="162" y="22"/>
                  </a:cubicBezTo>
                  <a:cubicBezTo>
                    <a:pt x="162" y="22"/>
                    <a:pt x="162" y="22"/>
                    <a:pt x="162" y="22"/>
                  </a:cubicBezTo>
                  <a:cubicBezTo>
                    <a:pt x="162" y="22"/>
                    <a:pt x="162" y="22"/>
                    <a:pt x="162" y="22"/>
                  </a:cubicBezTo>
                  <a:cubicBezTo>
                    <a:pt x="162" y="22"/>
                    <a:pt x="197" y="22"/>
                    <a:pt x="217" y="46"/>
                  </a:cubicBezTo>
                  <a:cubicBezTo>
                    <a:pt x="232" y="66"/>
                    <a:pt x="235" y="96"/>
                    <a:pt x="226" y="137"/>
                  </a:cubicBezTo>
                  <a:cubicBezTo>
                    <a:pt x="220" y="162"/>
                    <a:pt x="207" y="192"/>
                    <a:pt x="195" y="208"/>
                  </a:cubicBezTo>
                  <a:cubicBezTo>
                    <a:pt x="191" y="214"/>
                    <a:pt x="190" y="221"/>
                    <a:pt x="192" y="229"/>
                  </a:cubicBezTo>
                  <a:cubicBezTo>
                    <a:pt x="195" y="240"/>
                    <a:pt x="206" y="250"/>
                    <a:pt x="222" y="256"/>
                  </a:cubicBezTo>
                  <a:cubicBezTo>
                    <a:pt x="229" y="259"/>
                    <a:pt x="241" y="261"/>
                    <a:pt x="254" y="263"/>
                  </a:cubicBezTo>
                  <a:cubicBezTo>
                    <a:pt x="272" y="265"/>
                    <a:pt x="296" y="269"/>
                    <a:pt x="304" y="275"/>
                  </a:cubicBezTo>
                  <a:cubicBezTo>
                    <a:pt x="306" y="277"/>
                    <a:pt x="308" y="278"/>
                    <a:pt x="311" y="278"/>
                  </a:cubicBezTo>
                  <a:cubicBezTo>
                    <a:pt x="314" y="278"/>
                    <a:pt x="317" y="277"/>
                    <a:pt x="319" y="274"/>
                  </a:cubicBezTo>
                  <a:cubicBezTo>
                    <a:pt x="323" y="270"/>
                    <a:pt x="322" y="263"/>
                    <a:pt x="318"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1" name="Group 50"/>
          <p:cNvGrpSpPr/>
          <p:nvPr/>
        </p:nvGrpSpPr>
        <p:grpSpPr>
          <a:xfrm>
            <a:off x="4328273" y="2388560"/>
            <a:ext cx="5646049" cy="3113298"/>
            <a:chOff x="4328273" y="2388560"/>
            <a:chExt cx="5646049" cy="3113298"/>
          </a:xfrm>
        </p:grpSpPr>
        <p:sp>
          <p:nvSpPr>
            <p:cNvPr id="26" name="Rectangle 25"/>
            <p:cNvSpPr>
              <a:spLocks noChangeAspect="1"/>
            </p:cNvSpPr>
            <p:nvPr/>
          </p:nvSpPr>
          <p:spPr bwMode="gray">
            <a:xfrm>
              <a:off x="5991568" y="2388560"/>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3.1</a:t>
              </a:r>
            </a:p>
          </p:txBody>
        </p:sp>
        <p:sp>
          <p:nvSpPr>
            <p:cNvPr id="27" name="Rectangle 26"/>
            <p:cNvSpPr>
              <a:spLocks noChangeAspect="1"/>
            </p:cNvSpPr>
            <p:nvPr/>
          </p:nvSpPr>
          <p:spPr bwMode="gray">
            <a:xfrm>
              <a:off x="9470978" y="2388560"/>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4.3</a:t>
              </a:r>
            </a:p>
          </p:txBody>
        </p:sp>
        <p:sp>
          <p:nvSpPr>
            <p:cNvPr id="28" name="Rectangle 27"/>
            <p:cNvSpPr>
              <a:spLocks noChangeAspect="1"/>
            </p:cNvSpPr>
            <p:nvPr/>
          </p:nvSpPr>
          <p:spPr bwMode="gray">
            <a:xfrm>
              <a:off x="4328273" y="3069005"/>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3.5</a:t>
              </a:r>
            </a:p>
          </p:txBody>
        </p:sp>
        <p:sp>
          <p:nvSpPr>
            <p:cNvPr id="29" name="Rectangle 28"/>
            <p:cNvSpPr>
              <a:spLocks noChangeAspect="1"/>
            </p:cNvSpPr>
            <p:nvPr/>
          </p:nvSpPr>
          <p:spPr bwMode="gray">
            <a:xfrm>
              <a:off x="7692556" y="3064155"/>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2.8</a:t>
              </a:r>
            </a:p>
          </p:txBody>
        </p:sp>
        <p:sp>
          <p:nvSpPr>
            <p:cNvPr id="30" name="Rectangle 29"/>
            <p:cNvSpPr>
              <a:spLocks noChangeAspect="1"/>
            </p:cNvSpPr>
            <p:nvPr/>
          </p:nvSpPr>
          <p:spPr bwMode="gray">
            <a:xfrm>
              <a:off x="7692556" y="3759149"/>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a:solidFill>
                    <a:srgbClr val="FFCD00"/>
                  </a:solidFill>
                </a:rPr>
                <a:t>4</a:t>
              </a:r>
              <a:r>
                <a:rPr lang="en-GB" dirty="0" smtClean="0">
                  <a:solidFill>
                    <a:srgbClr val="FFCD00"/>
                  </a:solidFill>
                </a:rPr>
                <a:t>.8</a:t>
              </a:r>
            </a:p>
          </p:txBody>
        </p:sp>
        <p:sp>
          <p:nvSpPr>
            <p:cNvPr id="31" name="Rectangle 30"/>
            <p:cNvSpPr>
              <a:spLocks noChangeAspect="1"/>
            </p:cNvSpPr>
            <p:nvPr/>
          </p:nvSpPr>
          <p:spPr bwMode="gray">
            <a:xfrm>
              <a:off x="9470978" y="3739751"/>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4.1</a:t>
              </a:r>
            </a:p>
          </p:txBody>
        </p:sp>
        <p:sp>
          <p:nvSpPr>
            <p:cNvPr id="32" name="Rectangle 31"/>
            <p:cNvSpPr>
              <a:spLocks noChangeAspect="1"/>
            </p:cNvSpPr>
            <p:nvPr/>
          </p:nvSpPr>
          <p:spPr bwMode="gray">
            <a:xfrm>
              <a:off x="4328273" y="4429895"/>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2.1</a:t>
              </a:r>
            </a:p>
          </p:txBody>
        </p:sp>
        <p:sp>
          <p:nvSpPr>
            <p:cNvPr id="33" name="Rectangle 32"/>
            <p:cNvSpPr>
              <a:spLocks noChangeAspect="1"/>
            </p:cNvSpPr>
            <p:nvPr/>
          </p:nvSpPr>
          <p:spPr bwMode="gray">
            <a:xfrm>
              <a:off x="5991568" y="4410496"/>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3.6</a:t>
              </a:r>
            </a:p>
          </p:txBody>
        </p:sp>
        <p:sp>
          <p:nvSpPr>
            <p:cNvPr id="34" name="Rectangle 33"/>
            <p:cNvSpPr>
              <a:spLocks noChangeAspect="1"/>
            </p:cNvSpPr>
            <p:nvPr/>
          </p:nvSpPr>
          <p:spPr bwMode="gray">
            <a:xfrm>
              <a:off x="9470978" y="4434745"/>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3.2</a:t>
              </a:r>
            </a:p>
          </p:txBody>
        </p:sp>
        <p:sp>
          <p:nvSpPr>
            <p:cNvPr id="35" name="Rectangle 34"/>
            <p:cNvSpPr>
              <a:spLocks noChangeAspect="1"/>
            </p:cNvSpPr>
            <p:nvPr/>
          </p:nvSpPr>
          <p:spPr bwMode="gray">
            <a:xfrm>
              <a:off x="7692556" y="5110341"/>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2.6</a:t>
              </a:r>
            </a:p>
          </p:txBody>
        </p:sp>
        <p:sp>
          <p:nvSpPr>
            <p:cNvPr id="36" name="Rectangle 35"/>
            <p:cNvSpPr>
              <a:spLocks noChangeAspect="1"/>
            </p:cNvSpPr>
            <p:nvPr/>
          </p:nvSpPr>
          <p:spPr bwMode="gray">
            <a:xfrm>
              <a:off x="5991568" y="5110341"/>
              <a:ext cx="503344" cy="391517"/>
            </a:xfrm>
            <a:prstGeom prst="rect">
              <a:avLst/>
            </a:prstGeom>
            <a:noFill/>
            <a:ln w="38100" cmpd="sng"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dirty="0" smtClean="0">
                  <a:solidFill>
                    <a:srgbClr val="FFCD00"/>
                  </a:solidFill>
                </a:rPr>
                <a:t>4.2</a:t>
              </a:r>
            </a:p>
          </p:txBody>
        </p:sp>
      </p:grpSp>
      <p:sp>
        <p:nvSpPr>
          <p:cNvPr id="38" name="Rectangle 37"/>
          <p:cNvSpPr>
            <a:spLocks noChangeAspect="1"/>
          </p:cNvSpPr>
          <p:nvPr/>
        </p:nvSpPr>
        <p:spPr bwMode="gray">
          <a:xfrm>
            <a:off x="4470139" y="2388560"/>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2</a:t>
            </a:r>
          </a:p>
        </p:txBody>
      </p:sp>
      <p:sp>
        <p:nvSpPr>
          <p:cNvPr id="39" name="Rectangle 38"/>
          <p:cNvSpPr>
            <a:spLocks noChangeAspect="1"/>
          </p:cNvSpPr>
          <p:nvPr/>
        </p:nvSpPr>
        <p:spPr bwMode="gray">
          <a:xfrm>
            <a:off x="7834422" y="2388560"/>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5</a:t>
            </a:r>
          </a:p>
        </p:txBody>
      </p:sp>
      <p:sp>
        <p:nvSpPr>
          <p:cNvPr id="40" name="Rectangle 39"/>
          <p:cNvSpPr>
            <a:spLocks noChangeAspect="1"/>
          </p:cNvSpPr>
          <p:nvPr/>
        </p:nvSpPr>
        <p:spPr bwMode="gray">
          <a:xfrm>
            <a:off x="6133434" y="3069005"/>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3</a:t>
            </a:r>
          </a:p>
        </p:txBody>
      </p:sp>
      <p:sp>
        <p:nvSpPr>
          <p:cNvPr id="41" name="Rectangle 40"/>
          <p:cNvSpPr>
            <a:spLocks noChangeAspect="1"/>
          </p:cNvSpPr>
          <p:nvPr/>
        </p:nvSpPr>
        <p:spPr bwMode="gray">
          <a:xfrm>
            <a:off x="9612844" y="3064156"/>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1</a:t>
            </a:r>
          </a:p>
        </p:txBody>
      </p:sp>
      <p:sp>
        <p:nvSpPr>
          <p:cNvPr id="42" name="Rectangle 41"/>
          <p:cNvSpPr>
            <a:spLocks noChangeAspect="1"/>
          </p:cNvSpPr>
          <p:nvPr/>
        </p:nvSpPr>
        <p:spPr bwMode="gray">
          <a:xfrm>
            <a:off x="4470139" y="3749450"/>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5</a:t>
            </a:r>
          </a:p>
        </p:txBody>
      </p:sp>
      <p:sp>
        <p:nvSpPr>
          <p:cNvPr id="43" name="Rectangle 42"/>
          <p:cNvSpPr>
            <a:spLocks noChangeAspect="1"/>
          </p:cNvSpPr>
          <p:nvPr/>
        </p:nvSpPr>
        <p:spPr bwMode="gray">
          <a:xfrm>
            <a:off x="6133434" y="3730051"/>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4</a:t>
            </a:r>
          </a:p>
        </p:txBody>
      </p:sp>
      <p:sp>
        <p:nvSpPr>
          <p:cNvPr id="44" name="Rectangle 43"/>
          <p:cNvSpPr>
            <a:spLocks noChangeAspect="1"/>
          </p:cNvSpPr>
          <p:nvPr/>
        </p:nvSpPr>
        <p:spPr bwMode="gray">
          <a:xfrm>
            <a:off x="7834422" y="4434745"/>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4</a:t>
            </a:r>
          </a:p>
        </p:txBody>
      </p:sp>
      <p:sp>
        <p:nvSpPr>
          <p:cNvPr id="45" name="Rectangle 44"/>
          <p:cNvSpPr>
            <a:spLocks noChangeAspect="1"/>
          </p:cNvSpPr>
          <p:nvPr/>
        </p:nvSpPr>
        <p:spPr bwMode="gray">
          <a:xfrm>
            <a:off x="4470139" y="5110341"/>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smtClean="0">
                <a:solidFill>
                  <a:schemeClr val="bg1"/>
                </a:solidFill>
              </a:rPr>
              <a:t>2</a:t>
            </a:r>
          </a:p>
        </p:txBody>
      </p:sp>
      <p:sp>
        <p:nvSpPr>
          <p:cNvPr id="46" name="Rectangle 45"/>
          <p:cNvSpPr>
            <a:spLocks noChangeAspect="1"/>
          </p:cNvSpPr>
          <p:nvPr/>
        </p:nvSpPr>
        <p:spPr bwMode="gray">
          <a:xfrm>
            <a:off x="9612844" y="5110341"/>
            <a:ext cx="219612" cy="391517"/>
          </a:xfrm>
          <a:prstGeom prst="rect">
            <a:avLst/>
          </a:prstGeom>
          <a:noFill/>
          <a:ln w="19050" algn="ctr">
            <a:noFill/>
            <a:miter lim="800000"/>
            <a:headEnd/>
            <a:tailEnd/>
          </a:ln>
        </p:spPr>
        <p:txBody>
          <a:bodyPr wrap="none" lIns="0" tIns="0" rIns="0" bIns="0" rtlCol="0" anchor="ctr">
            <a:spAutoFit/>
          </a:bodyPr>
          <a:lstStyle/>
          <a:p>
            <a:pPr algn="ctr">
              <a:lnSpc>
                <a:spcPct val="106000"/>
              </a:lnSpc>
              <a:buFont typeface="Wingdings 2" pitchFamily="18" charset="2"/>
              <a:buNone/>
            </a:pPr>
            <a:r>
              <a:rPr lang="en-GB" b="1" dirty="0">
                <a:solidFill>
                  <a:schemeClr val="bg1"/>
                </a:solidFill>
              </a:rPr>
              <a:t>3</a:t>
            </a:r>
            <a:endParaRPr lang="en-GB" b="1" dirty="0" smtClean="0">
              <a:solidFill>
                <a:schemeClr val="bg1"/>
              </a:solidFill>
            </a:endParaRPr>
          </a:p>
        </p:txBody>
      </p:sp>
    </p:spTree>
    <p:extLst>
      <p:ext uri="{BB962C8B-B14F-4D97-AF65-F5344CB8AC3E}">
        <p14:creationId xmlns:p14="http://schemas.microsoft.com/office/powerpoint/2010/main" val="206956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Algorithms </a:t>
            </a:r>
          </a:p>
        </p:txBody>
      </p:sp>
      <p:grpSp>
        <p:nvGrpSpPr>
          <p:cNvPr id="7" name="Group 6"/>
          <p:cNvGrpSpPr/>
          <p:nvPr/>
        </p:nvGrpSpPr>
        <p:grpSpPr>
          <a:xfrm>
            <a:off x="469901" y="970329"/>
            <a:ext cx="1892300" cy="5314355"/>
            <a:chOff x="469901" y="926787"/>
            <a:chExt cx="1892300" cy="4245327"/>
          </a:xfrm>
        </p:grpSpPr>
        <p:sp>
          <p:nvSpPr>
            <p:cNvPr id="3" name="Title 1"/>
            <p:cNvSpPr txBox="1">
              <a:spLocks/>
            </p:cNvSpPr>
            <p:nvPr/>
          </p:nvSpPr>
          <p:spPr bwMode="gray">
            <a:xfrm>
              <a:off x="469901" y="926787"/>
              <a:ext cx="1892300" cy="2066544"/>
            </a:xfrm>
            <a:prstGeom prst="rect">
              <a:avLst/>
            </a:prstGeom>
            <a:solidFill>
              <a:schemeClr val="accent5"/>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chemeClr val="bg1"/>
                  </a:solidFill>
                </a:rPr>
                <a:t>Singular Value </a:t>
              </a:r>
              <a:r>
                <a:rPr lang="en-US" sz="1600" b="1" dirty="0" smtClean="0">
                  <a:solidFill>
                    <a:schemeClr val="bg1"/>
                  </a:solidFill>
                </a:rPr>
                <a:t>Decomposition</a:t>
              </a:r>
              <a:endParaRPr lang="en-US" sz="1600" b="1" dirty="0">
                <a:solidFill>
                  <a:schemeClr val="bg1"/>
                </a:solidFill>
              </a:endParaRPr>
            </a:p>
          </p:txBody>
        </p:sp>
        <p:sp>
          <p:nvSpPr>
            <p:cNvPr id="4" name="Title 1"/>
            <p:cNvSpPr txBox="1">
              <a:spLocks/>
            </p:cNvSpPr>
            <p:nvPr/>
          </p:nvSpPr>
          <p:spPr bwMode="gray">
            <a:xfrm>
              <a:off x="469901" y="3105570"/>
              <a:ext cx="1892300" cy="2066544"/>
            </a:xfrm>
            <a:prstGeom prst="rect">
              <a:avLst/>
            </a:prstGeom>
            <a:solidFill>
              <a:schemeClr val="accent5"/>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rgbClr val="FFFFFF"/>
                  </a:solidFill>
                </a:rPr>
                <a:t>Maximum Likelihood Estimation + Conditional Mean Prediction</a:t>
              </a:r>
            </a:p>
          </p:txBody>
        </p:sp>
      </p:grpSp>
      <p:sp>
        <p:nvSpPr>
          <p:cNvPr id="9" name="Title 1"/>
          <p:cNvSpPr txBox="1">
            <a:spLocks/>
          </p:cNvSpPr>
          <p:nvPr/>
        </p:nvSpPr>
        <p:spPr bwMode="gray">
          <a:xfrm>
            <a:off x="2362202" y="970329"/>
            <a:ext cx="3675741" cy="2586926"/>
          </a:xfrm>
          <a:prstGeom prst="rect">
            <a:avLst/>
          </a:prstGeom>
          <a:solidFill>
            <a:schemeClr val="bg1"/>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chemeClr val="bg1"/>
                </a:solidFill>
              </a:rPr>
              <a:t>Singular Value </a:t>
            </a:r>
            <a:r>
              <a:rPr lang="en-US" sz="1600" b="1" dirty="0" smtClean="0">
                <a:solidFill>
                  <a:schemeClr val="bg1"/>
                </a:solidFill>
              </a:rPr>
              <a:t>Decomposition</a:t>
            </a:r>
            <a:endParaRPr lang="en-US" sz="1600" b="1" dirty="0">
              <a:solidFill>
                <a:schemeClr val="bg1"/>
              </a:solidFill>
            </a:endParaRPr>
          </a:p>
        </p:txBody>
      </p:sp>
      <p:sp>
        <p:nvSpPr>
          <p:cNvPr id="10" name="Title 1"/>
          <p:cNvSpPr txBox="1">
            <a:spLocks/>
          </p:cNvSpPr>
          <p:nvPr/>
        </p:nvSpPr>
        <p:spPr bwMode="gray">
          <a:xfrm>
            <a:off x="2362202" y="3697758"/>
            <a:ext cx="3675743" cy="2586926"/>
          </a:xfrm>
          <a:prstGeom prst="rect">
            <a:avLst/>
          </a:prstGeom>
          <a:solidFill>
            <a:schemeClr val="bg1"/>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rgbClr val="FFFFFF"/>
                </a:solidFill>
              </a:rPr>
              <a:t>Maximum Likelihood Estimation + Conditional Mean Prediction</a:t>
            </a:r>
          </a:p>
        </p:txBody>
      </p:sp>
      <p:grpSp>
        <p:nvGrpSpPr>
          <p:cNvPr id="20" name="Group 19"/>
          <p:cNvGrpSpPr/>
          <p:nvPr/>
        </p:nvGrpSpPr>
        <p:grpSpPr>
          <a:xfrm>
            <a:off x="6154056" y="970329"/>
            <a:ext cx="1892300" cy="5314355"/>
            <a:chOff x="469901" y="926787"/>
            <a:chExt cx="1892300" cy="4245327"/>
          </a:xfrm>
        </p:grpSpPr>
        <p:sp>
          <p:nvSpPr>
            <p:cNvPr id="24" name="Title 1"/>
            <p:cNvSpPr txBox="1">
              <a:spLocks/>
            </p:cNvSpPr>
            <p:nvPr/>
          </p:nvSpPr>
          <p:spPr bwMode="gray">
            <a:xfrm>
              <a:off x="469901" y="926787"/>
              <a:ext cx="1892300" cy="2066544"/>
            </a:xfrm>
            <a:prstGeom prst="rect">
              <a:avLst/>
            </a:prstGeom>
            <a:solidFill>
              <a:schemeClr val="accent5"/>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chemeClr val="bg1"/>
                  </a:solidFill>
                </a:rPr>
                <a:t>Neural Networks</a:t>
              </a:r>
            </a:p>
          </p:txBody>
        </p:sp>
        <p:sp>
          <p:nvSpPr>
            <p:cNvPr id="25" name="Title 1"/>
            <p:cNvSpPr txBox="1">
              <a:spLocks/>
            </p:cNvSpPr>
            <p:nvPr/>
          </p:nvSpPr>
          <p:spPr bwMode="gray">
            <a:xfrm>
              <a:off x="469901" y="3105570"/>
              <a:ext cx="1892300" cy="2066544"/>
            </a:xfrm>
            <a:prstGeom prst="rect">
              <a:avLst/>
            </a:prstGeom>
            <a:solidFill>
              <a:schemeClr val="accent5"/>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rgbClr val="FFFFFF"/>
                  </a:solidFill>
                </a:rPr>
                <a:t>Restricted Boltzmann Machine</a:t>
              </a:r>
            </a:p>
          </p:txBody>
        </p:sp>
      </p:grpSp>
      <p:sp>
        <p:nvSpPr>
          <p:cNvPr id="22" name="Title 1"/>
          <p:cNvSpPr txBox="1">
            <a:spLocks/>
          </p:cNvSpPr>
          <p:nvPr/>
        </p:nvSpPr>
        <p:spPr bwMode="gray">
          <a:xfrm>
            <a:off x="8046357" y="970329"/>
            <a:ext cx="3675741" cy="2586926"/>
          </a:xfrm>
          <a:prstGeom prst="rect">
            <a:avLst/>
          </a:prstGeom>
          <a:solidFill>
            <a:schemeClr val="bg1"/>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chemeClr val="bg1"/>
                </a:solidFill>
              </a:rPr>
              <a:t>Singular Value </a:t>
            </a:r>
            <a:r>
              <a:rPr lang="en-US" sz="1600" b="1" dirty="0" smtClean="0">
                <a:solidFill>
                  <a:schemeClr val="bg1"/>
                </a:solidFill>
              </a:rPr>
              <a:t>Decomposition</a:t>
            </a:r>
            <a:endParaRPr lang="en-US" sz="1600" b="1" dirty="0">
              <a:solidFill>
                <a:schemeClr val="bg1"/>
              </a:solidFill>
            </a:endParaRPr>
          </a:p>
        </p:txBody>
      </p:sp>
      <p:sp>
        <p:nvSpPr>
          <p:cNvPr id="23" name="Title 1"/>
          <p:cNvSpPr txBox="1">
            <a:spLocks/>
          </p:cNvSpPr>
          <p:nvPr/>
        </p:nvSpPr>
        <p:spPr bwMode="gray">
          <a:xfrm>
            <a:off x="8046357" y="3697758"/>
            <a:ext cx="3675743" cy="2586926"/>
          </a:xfrm>
          <a:prstGeom prst="rect">
            <a:avLst/>
          </a:prstGeom>
          <a:solidFill>
            <a:schemeClr val="bg1"/>
          </a:solidFill>
          <a:ln>
            <a:solidFill>
              <a:schemeClr val="accent5"/>
            </a:solidFill>
          </a:ln>
        </p:spPr>
        <p:txBody>
          <a:bodyPr vert="horz" wrap="square" lIns="91440" tIns="91440" rIns="91440" bIns="9144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600" b="1" dirty="0">
                <a:solidFill>
                  <a:srgbClr val="FFFFFF"/>
                </a:solidFill>
              </a:rPr>
              <a:t>Maximum Likelihood Estimation + Conditional Mean Prediction</a:t>
            </a:r>
          </a:p>
        </p:txBody>
      </p:sp>
      <p:pic>
        <p:nvPicPr>
          <p:cNvPr id="26" name="Picture 25"/>
          <p:cNvPicPr>
            <a:picLocks noChangeAspect="1"/>
          </p:cNvPicPr>
          <p:nvPr/>
        </p:nvPicPr>
        <p:blipFill rotWithShape="1">
          <a:blip r:embed="rId2" cstate="screen">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p:blipFill>
        <p:spPr>
          <a:xfrm>
            <a:off x="2412547" y="1814037"/>
            <a:ext cx="3575050" cy="899511"/>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1479" y="3837231"/>
            <a:ext cx="2997189" cy="2307981"/>
          </a:xfrm>
          <a:prstGeom prst="rect">
            <a:avLst/>
          </a:prstGeom>
        </p:spPr>
      </p:pic>
      <p:pic>
        <p:nvPicPr>
          <p:cNvPr id="28" name="Picture 27"/>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25946" y="1036179"/>
            <a:ext cx="2716563" cy="2455226"/>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22147" y="3745131"/>
            <a:ext cx="1924164" cy="2492182"/>
          </a:xfrm>
          <a:prstGeom prst="rect">
            <a:avLst/>
          </a:prstGeom>
        </p:spPr>
      </p:pic>
    </p:spTree>
    <p:extLst>
      <p:ext uri="{BB962C8B-B14F-4D97-AF65-F5344CB8AC3E}">
        <p14:creationId xmlns:p14="http://schemas.microsoft.com/office/powerpoint/2010/main" val="32080267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76238" y="317501"/>
            <a:ext cx="8391525" cy="698500"/>
          </a:xfrm>
          <a:prstGeom prst="rect">
            <a:avLst/>
          </a:prstGeom>
        </p:spPr>
        <p:txBody>
          <a:bodyPr lIns="0" tIns="0" rIns="0" bIns="0"/>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smtClean="0">
                <a:solidFill>
                  <a:schemeClr val="bg1"/>
                </a:solidFill>
              </a:rPr>
              <a:t>Finding Medical Billing Errors</a:t>
            </a:r>
            <a:endParaRPr lang="en-US" dirty="0">
              <a:solidFill>
                <a:schemeClr val="bg1"/>
              </a:solidFill>
            </a:endParaRPr>
          </a:p>
        </p:txBody>
      </p:sp>
      <p:sp>
        <p:nvSpPr>
          <p:cNvPr id="4" name="Content Placeholder 7"/>
          <p:cNvSpPr txBox="1">
            <a:spLocks/>
          </p:cNvSpPr>
          <p:nvPr/>
        </p:nvSpPr>
        <p:spPr>
          <a:xfrm>
            <a:off x="376237" y="948314"/>
            <a:ext cx="10436905" cy="562715"/>
          </a:xfrm>
          <a:prstGeom prst="rect">
            <a:avLst/>
          </a:prstGeom>
        </p:spPr>
        <p:txBody>
          <a:bodyPr lIns="0" tIns="0" rIns="0" bIns="0"/>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sz="1800" dirty="0" smtClean="0">
                <a:solidFill>
                  <a:schemeClr val="bg1"/>
                </a:solidFill>
              </a:rPr>
              <a:t>Medical services are generally invoiced using ICD9 codes. If a code is inadvertently left off an invoice, the provider may not get paid for the corresponding service</a:t>
            </a:r>
          </a:p>
          <a:p>
            <a:endParaRPr lang="en-GB" sz="1800" dirty="0">
              <a:solidFill>
                <a:schemeClr val="bg1"/>
              </a:solidFill>
            </a:endParaRPr>
          </a:p>
        </p:txBody>
      </p:sp>
      <p:graphicFrame>
        <p:nvGraphicFramePr>
          <p:cNvPr id="5" name="Table 4"/>
          <p:cNvGraphicFramePr>
            <a:graphicFrameLocks noGrp="1"/>
          </p:cNvGraphicFramePr>
          <p:nvPr>
            <p:extLst/>
          </p:nvPr>
        </p:nvGraphicFramePr>
        <p:xfrm>
          <a:off x="376234" y="1660187"/>
          <a:ext cx="11322279" cy="4373880"/>
        </p:xfrm>
        <a:graphic>
          <a:graphicData uri="http://schemas.openxmlformats.org/drawingml/2006/table">
            <a:tbl>
              <a:tblPr>
                <a:tableStyleId>{5C22544A-7EE6-4342-B048-85BDC9FD1C3A}</a:tableStyleId>
              </a:tblPr>
              <a:tblGrid>
                <a:gridCol w="4618751">
                  <a:extLst>
                    <a:ext uri="{9D8B030D-6E8A-4147-A177-3AD203B41FA5}">
                      <a16:colId xmlns:a16="http://schemas.microsoft.com/office/drawing/2014/main" val="20000"/>
                    </a:ext>
                  </a:extLst>
                </a:gridCol>
                <a:gridCol w="1675882">
                  <a:extLst>
                    <a:ext uri="{9D8B030D-6E8A-4147-A177-3AD203B41FA5}">
                      <a16:colId xmlns:a16="http://schemas.microsoft.com/office/drawing/2014/main" val="20001"/>
                    </a:ext>
                  </a:extLst>
                </a:gridCol>
                <a:gridCol w="1675882">
                  <a:extLst>
                    <a:ext uri="{9D8B030D-6E8A-4147-A177-3AD203B41FA5}">
                      <a16:colId xmlns:a16="http://schemas.microsoft.com/office/drawing/2014/main" val="20002"/>
                    </a:ext>
                  </a:extLst>
                </a:gridCol>
                <a:gridCol w="1675882">
                  <a:extLst>
                    <a:ext uri="{9D8B030D-6E8A-4147-A177-3AD203B41FA5}">
                      <a16:colId xmlns:a16="http://schemas.microsoft.com/office/drawing/2014/main" val="20003"/>
                    </a:ext>
                  </a:extLst>
                </a:gridCol>
                <a:gridCol w="1675882">
                  <a:extLst>
                    <a:ext uri="{9D8B030D-6E8A-4147-A177-3AD203B41FA5}">
                      <a16:colId xmlns:a16="http://schemas.microsoft.com/office/drawing/2014/main" val="20004"/>
                    </a:ext>
                  </a:extLst>
                </a:gridCol>
              </a:tblGrid>
              <a:tr h="280477">
                <a:tc>
                  <a:txBody>
                    <a:bodyPr/>
                    <a:lstStyle/>
                    <a:p>
                      <a:pPr algn="l"/>
                      <a:r>
                        <a:rPr lang="en-US" sz="1600" b="1" dirty="0" smtClean="0">
                          <a:solidFill>
                            <a:schemeClr val="bg1"/>
                          </a:solidFill>
                        </a:rPr>
                        <a:t>ICD9 Codes</a:t>
                      </a:r>
                      <a:endParaRPr lang="en-US" sz="1600" b="1" dirty="0">
                        <a:solidFill>
                          <a:schemeClr val="bg1"/>
                        </a:solidFill>
                      </a:endParaRP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dirty="0" smtClean="0">
                          <a:solidFill>
                            <a:schemeClr val="bg1"/>
                          </a:solidFill>
                        </a:rPr>
                        <a:t>Invoice 1</a:t>
                      </a:r>
                      <a:endParaRPr lang="en-US" sz="1600" b="1" i="0" dirty="0">
                        <a:solidFill>
                          <a:schemeClr val="bg1"/>
                        </a:solidFill>
                      </a:endParaRPr>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dirty="0" smtClean="0">
                          <a:solidFill>
                            <a:schemeClr val="bg1"/>
                          </a:solidFill>
                        </a:rPr>
                        <a:t>Invoice 2</a:t>
                      </a:r>
                      <a:endParaRPr lang="en-US" sz="1600" b="1" i="0"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baseline="0" dirty="0" smtClean="0">
                          <a:solidFill>
                            <a:schemeClr val="bg1"/>
                          </a:solidFill>
                        </a:rPr>
                        <a:t>Invoice 3</a:t>
                      </a:r>
                      <a:endParaRPr lang="en-US" sz="1600" b="1" i="0"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baseline="0" dirty="0" smtClean="0">
                          <a:solidFill>
                            <a:schemeClr val="bg1"/>
                          </a:solidFill>
                        </a:rPr>
                        <a:t>Invoice 4</a:t>
                      </a:r>
                      <a:endParaRPr lang="en-US" sz="1600" b="1" i="0" dirty="0">
                        <a:solidFill>
                          <a:schemeClr val="bg1"/>
                        </a:solidFill>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4.81 – Anesthetic injection</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13.41</a:t>
                      </a:r>
                      <a:r>
                        <a:rPr lang="en-US" sz="1600" b="0" i="0" kern="1200" baseline="0" dirty="0" smtClean="0">
                          <a:solidFill>
                            <a:srgbClr val="FFFFFF"/>
                          </a:solidFill>
                          <a:latin typeface="+mn-lt"/>
                          <a:ea typeface="+mn-ea"/>
                          <a:cs typeface="+mn-cs"/>
                        </a:rPr>
                        <a:t> – </a:t>
                      </a:r>
                      <a:r>
                        <a:rPr lang="en-US" sz="1600" b="0" i="0" kern="1200" dirty="0" smtClean="0">
                          <a:solidFill>
                            <a:srgbClr val="FFFFFF"/>
                          </a:solidFill>
                          <a:latin typeface="+mn-lt"/>
                          <a:ea typeface="+mn-ea"/>
                          <a:cs typeface="+mn-cs"/>
                        </a:rPr>
                        <a:t>Cataract removal</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13.71</a:t>
                      </a:r>
                      <a:r>
                        <a:rPr lang="en-US" sz="1600" b="0" i="0" kern="1200" baseline="0" dirty="0" smtClean="0">
                          <a:solidFill>
                            <a:srgbClr val="FFFFFF"/>
                          </a:solidFill>
                          <a:latin typeface="+mn-lt"/>
                          <a:ea typeface="+mn-ea"/>
                          <a:cs typeface="+mn-cs"/>
                        </a:rPr>
                        <a:t> – </a:t>
                      </a:r>
                      <a:r>
                        <a:rPr lang="en-US" sz="1600" b="0" i="0" kern="1200" dirty="0" smtClean="0">
                          <a:solidFill>
                            <a:srgbClr val="FFFFFF"/>
                          </a:solidFill>
                          <a:latin typeface="+mn-lt"/>
                          <a:ea typeface="+mn-ea"/>
                          <a:cs typeface="+mn-cs"/>
                        </a:rPr>
                        <a:t>Insertion of IOL </a:t>
                      </a:r>
                      <a:endParaRPr lang="en-US" sz="1600" b="0" i="0" kern="1200" dirty="0">
                        <a:solidFill>
                          <a:srgbClr val="FFFFFF"/>
                        </a:solidFill>
                        <a:latin typeface="+mn-lt"/>
                        <a:ea typeface="+mn-ea"/>
                        <a:cs typeface="+mn-cs"/>
                      </a:endParaRP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600" b="1" kern="1200" noProof="0" dirty="0" smtClean="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28.3 – Tonsillectomy</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79.3 – Broken bone surgery</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88.2 – Skeletal x-ray</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89.0 – Diagnostic consultation</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89.7 – General physical exam</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rgbClr val="FFFFFF"/>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90.3 – Test on specimen</a:t>
                      </a:r>
                      <a:r>
                        <a:rPr lang="en-US" sz="1600" b="0" i="0" kern="1200" baseline="0" dirty="0" smtClean="0">
                          <a:solidFill>
                            <a:srgbClr val="FFFFFF"/>
                          </a:solidFill>
                          <a:latin typeface="+mn-lt"/>
                          <a:ea typeface="+mn-ea"/>
                          <a:cs typeface="+mn-cs"/>
                        </a:rPr>
                        <a:t> from </a:t>
                      </a:r>
                      <a:r>
                        <a:rPr lang="en-US" sz="1600" b="0" i="0" kern="1200" dirty="0" smtClean="0">
                          <a:solidFill>
                            <a:srgbClr val="FFFFFF"/>
                          </a:solidFill>
                          <a:latin typeface="+mn-lt"/>
                          <a:ea typeface="+mn-ea"/>
                          <a:cs typeface="+mn-cs"/>
                        </a:rPr>
                        <a:t>ENT</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spcBef>
                          <a:spcPct val="20000"/>
                        </a:spcBef>
                        <a:spcAft>
                          <a:spcPct val="0"/>
                        </a:spcAft>
                      </a:pPr>
                      <a:endParaRPr lang="en-US" sz="1600" b="1" kern="1200" dirty="0">
                        <a:solidFill>
                          <a:srgbClr val="FFFFFF"/>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90.5 – Blood test</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FFFFFF"/>
                          </a:solidFill>
                          <a:latin typeface="+mn-lt"/>
                          <a:ea typeface="+mn-ea"/>
                          <a:cs typeface="+mn-cs"/>
                        </a:rPr>
                        <a:t>92.1</a:t>
                      </a:r>
                      <a:r>
                        <a:rPr lang="en-US" sz="1600" b="0" i="0" kern="1200" baseline="0" dirty="0" smtClean="0">
                          <a:solidFill>
                            <a:srgbClr val="FFFFFF"/>
                          </a:solidFill>
                          <a:latin typeface="+mn-lt"/>
                          <a:ea typeface="+mn-ea"/>
                          <a:cs typeface="+mn-cs"/>
                        </a:rPr>
                        <a:t> –</a:t>
                      </a:r>
                      <a:r>
                        <a:rPr lang="en-US" sz="1600" b="0" i="0" kern="1200" dirty="0" smtClean="0">
                          <a:solidFill>
                            <a:srgbClr val="FFFFFF"/>
                          </a:solidFill>
                          <a:latin typeface="+mn-lt"/>
                          <a:ea typeface="+mn-ea"/>
                          <a:cs typeface="+mn-cs"/>
                        </a:rPr>
                        <a:t> Physical therapy exercises</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rgbClr val="FFFFFF"/>
                          </a:solidFill>
                        </a:rPr>
                        <a:t>95.0 – Eye exam</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7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rgbClr val="FFFFFF"/>
                          </a:solidFill>
                        </a:rPr>
                        <a:t>95.15 – Ultrasound of the eye</a:t>
                      </a:r>
                    </a:p>
                  </a:txBody>
                  <a:tcPr marL="68580" marR="68580" marT="34290" marB="34290" anchor="ctr">
                    <a:lnL w="12700" cmpd="sng">
                      <a:noFill/>
                    </a:lnL>
                    <a:lnR w="28575"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p>
                  </a:txBody>
                  <a:tcPr marL="68580" marR="68580" marT="34290" marB="34290" anchor="ctr">
                    <a:lnL w="12700" cap="flat" cmpd="sng" algn="ctr">
                      <a:noFill/>
                      <a:prstDash val="solid"/>
                      <a:round/>
                      <a:headEnd type="none" w="med" len="med"/>
                      <a:tailEnd type="none" w="med" len="med"/>
                    </a:lnL>
                    <a:lnR w="12700" cmpd="sng">
                      <a:noFill/>
                    </a:lnR>
                    <a:lnT w="9525" cap="flat" cmpd="sng" algn="ctr">
                      <a:solidFill>
                        <a:srgbClr val="75787B">
                          <a:lumMod val="20000"/>
                          <a:lumOff val="80000"/>
                        </a:srgbClr>
                      </a:solidFill>
                      <a:prstDash val="solid"/>
                      <a:round/>
                      <a:headEnd type="none" w="med" len="med"/>
                      <a:tailEnd type="none" w="med" len="med"/>
                    </a:lnT>
                    <a:lnB w="9525" cap="flat" cmpd="sng" algn="ctr">
                      <a:solidFill>
                        <a:srgbClr val="75787B">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pSp>
        <p:nvGrpSpPr>
          <p:cNvPr id="60" name="Group 59"/>
          <p:cNvGrpSpPr/>
          <p:nvPr/>
        </p:nvGrpSpPr>
        <p:grpSpPr>
          <a:xfrm>
            <a:off x="5547628" y="1972749"/>
            <a:ext cx="5642886" cy="4107227"/>
            <a:chOff x="5547628" y="2042024"/>
            <a:chExt cx="5642886" cy="4107227"/>
          </a:xfrm>
        </p:grpSpPr>
        <p:sp>
          <p:nvSpPr>
            <p:cNvPr id="7" name="Rectangle 6"/>
            <p:cNvSpPr>
              <a:spLocks noChangeAspect="1"/>
            </p:cNvSpPr>
            <p:nvPr/>
          </p:nvSpPr>
          <p:spPr bwMode="gray">
            <a:xfrm>
              <a:off x="5547628" y="2042024"/>
              <a:ext cx="661427" cy="356665"/>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8" name="Rectangle 7"/>
            <p:cNvSpPr>
              <a:spLocks noChangeAspect="1"/>
            </p:cNvSpPr>
            <p:nvPr/>
          </p:nvSpPr>
          <p:spPr bwMode="gray">
            <a:xfrm>
              <a:off x="10529087" y="2042024"/>
              <a:ext cx="661427" cy="356665"/>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9" name="Rectangle 8"/>
            <p:cNvSpPr>
              <a:spLocks noChangeAspect="1"/>
            </p:cNvSpPr>
            <p:nvPr/>
          </p:nvSpPr>
          <p:spPr bwMode="gray">
            <a:xfrm>
              <a:off x="8862815" y="2351736"/>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0" name="Rectangle 9"/>
            <p:cNvSpPr>
              <a:spLocks noChangeAspect="1"/>
            </p:cNvSpPr>
            <p:nvPr/>
          </p:nvSpPr>
          <p:spPr bwMode="gray">
            <a:xfrm>
              <a:off x="8862815" y="2676468"/>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1" name="Rectangle 10"/>
            <p:cNvSpPr>
              <a:spLocks noChangeAspect="1"/>
            </p:cNvSpPr>
            <p:nvPr/>
          </p:nvSpPr>
          <p:spPr bwMode="gray">
            <a:xfrm>
              <a:off x="5547628" y="2983110"/>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2" name="Rectangle 11"/>
            <p:cNvSpPr>
              <a:spLocks noChangeAspect="1"/>
            </p:cNvSpPr>
            <p:nvPr/>
          </p:nvSpPr>
          <p:spPr bwMode="gray">
            <a:xfrm>
              <a:off x="10529087" y="3267236"/>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3" name="Rectangle 12"/>
            <p:cNvSpPr>
              <a:spLocks noChangeAspect="1"/>
            </p:cNvSpPr>
            <p:nvPr/>
          </p:nvSpPr>
          <p:spPr bwMode="gray">
            <a:xfrm>
              <a:off x="5547628" y="3902464"/>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4" name="Rectangle 13"/>
            <p:cNvSpPr>
              <a:spLocks noChangeAspect="1"/>
            </p:cNvSpPr>
            <p:nvPr/>
          </p:nvSpPr>
          <p:spPr bwMode="gray">
            <a:xfrm>
              <a:off x="10529087" y="3902464"/>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5" name="Rectangle 14"/>
            <p:cNvSpPr>
              <a:spLocks noChangeAspect="1"/>
            </p:cNvSpPr>
            <p:nvPr/>
          </p:nvSpPr>
          <p:spPr bwMode="gray">
            <a:xfrm>
              <a:off x="8862815" y="3902464"/>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6" name="Rectangle 15"/>
            <p:cNvSpPr>
              <a:spLocks noChangeAspect="1"/>
            </p:cNvSpPr>
            <p:nvPr/>
          </p:nvSpPr>
          <p:spPr bwMode="gray">
            <a:xfrm>
              <a:off x="5547628" y="4218824"/>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7" name="Rectangle 16"/>
            <p:cNvSpPr>
              <a:spLocks noChangeAspect="1"/>
            </p:cNvSpPr>
            <p:nvPr/>
          </p:nvSpPr>
          <p:spPr bwMode="gray">
            <a:xfrm>
              <a:off x="7335399" y="4218824"/>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8" name="Rectangle 17"/>
            <p:cNvSpPr>
              <a:spLocks noChangeAspect="1"/>
            </p:cNvSpPr>
            <p:nvPr/>
          </p:nvSpPr>
          <p:spPr bwMode="gray">
            <a:xfrm>
              <a:off x="5547628" y="4509853"/>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19" name="Rectangle 18"/>
            <p:cNvSpPr>
              <a:spLocks noChangeAspect="1"/>
            </p:cNvSpPr>
            <p:nvPr/>
          </p:nvSpPr>
          <p:spPr bwMode="gray">
            <a:xfrm>
              <a:off x="7335399" y="4859428"/>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20" name="Rectangle 19"/>
            <p:cNvSpPr>
              <a:spLocks noChangeAspect="1"/>
            </p:cNvSpPr>
            <p:nvPr/>
          </p:nvSpPr>
          <p:spPr bwMode="gray">
            <a:xfrm>
              <a:off x="10529087" y="5147753"/>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21" name="Rectangle 20"/>
            <p:cNvSpPr>
              <a:spLocks noChangeAspect="1"/>
            </p:cNvSpPr>
            <p:nvPr/>
          </p:nvSpPr>
          <p:spPr bwMode="gray">
            <a:xfrm>
              <a:off x="8862815" y="5482300"/>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sp>
          <p:nvSpPr>
            <p:cNvPr id="22" name="Rectangle 21"/>
            <p:cNvSpPr>
              <a:spLocks noChangeAspect="1"/>
            </p:cNvSpPr>
            <p:nvPr/>
          </p:nvSpPr>
          <p:spPr bwMode="gray">
            <a:xfrm>
              <a:off x="8862815" y="5792587"/>
              <a:ext cx="661427" cy="356664"/>
            </a:xfrm>
            <a:prstGeom prst="rect">
              <a:avLst/>
            </a:prstGeom>
            <a:noFill/>
            <a:ln w="28575"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b="1" dirty="0" smtClean="0">
                  <a:solidFill>
                    <a:schemeClr val="bg1"/>
                  </a:solidFill>
                </a:rPr>
                <a:t>1</a:t>
              </a:r>
            </a:p>
          </p:txBody>
        </p:sp>
      </p:grpSp>
      <p:grpSp>
        <p:nvGrpSpPr>
          <p:cNvPr id="61" name="Group 60"/>
          <p:cNvGrpSpPr/>
          <p:nvPr/>
        </p:nvGrpSpPr>
        <p:grpSpPr>
          <a:xfrm>
            <a:off x="5547628" y="1972749"/>
            <a:ext cx="5642886" cy="4107227"/>
            <a:chOff x="5547628" y="2042024"/>
            <a:chExt cx="5642886" cy="4107227"/>
          </a:xfrm>
        </p:grpSpPr>
        <p:sp>
          <p:nvSpPr>
            <p:cNvPr id="24" name="Rectangle 23"/>
            <p:cNvSpPr>
              <a:spLocks noChangeAspect="1"/>
            </p:cNvSpPr>
            <p:nvPr/>
          </p:nvSpPr>
          <p:spPr bwMode="gray">
            <a:xfrm>
              <a:off x="7335399" y="2042024"/>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0.4</a:t>
              </a:r>
            </a:p>
          </p:txBody>
        </p:sp>
        <p:sp>
          <p:nvSpPr>
            <p:cNvPr id="25" name="Rectangle 24"/>
            <p:cNvSpPr>
              <a:spLocks noChangeAspect="1"/>
            </p:cNvSpPr>
            <p:nvPr/>
          </p:nvSpPr>
          <p:spPr bwMode="gray">
            <a:xfrm>
              <a:off x="8862815" y="2042024"/>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0.35</a:t>
              </a:r>
            </a:p>
          </p:txBody>
        </p:sp>
        <p:sp>
          <p:nvSpPr>
            <p:cNvPr id="26" name="Rectangle 25"/>
            <p:cNvSpPr>
              <a:spLocks noChangeAspect="1"/>
            </p:cNvSpPr>
            <p:nvPr/>
          </p:nvSpPr>
          <p:spPr bwMode="gray">
            <a:xfrm>
              <a:off x="5547628" y="2351736"/>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27" name="Rectangle 26"/>
            <p:cNvSpPr>
              <a:spLocks noChangeAspect="1"/>
            </p:cNvSpPr>
            <p:nvPr/>
          </p:nvSpPr>
          <p:spPr bwMode="gray">
            <a:xfrm>
              <a:off x="7335399" y="2351736"/>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0.07</a:t>
              </a:r>
            </a:p>
          </p:txBody>
        </p:sp>
        <p:sp>
          <p:nvSpPr>
            <p:cNvPr id="28" name="Rectangle 27"/>
            <p:cNvSpPr>
              <a:spLocks noChangeAspect="1"/>
            </p:cNvSpPr>
            <p:nvPr/>
          </p:nvSpPr>
          <p:spPr bwMode="gray">
            <a:xfrm>
              <a:off x="10529087" y="2351736"/>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0.02</a:t>
              </a:r>
            </a:p>
          </p:txBody>
        </p:sp>
        <p:sp>
          <p:nvSpPr>
            <p:cNvPr id="29" name="Rectangle 28"/>
            <p:cNvSpPr>
              <a:spLocks noChangeAspect="1"/>
            </p:cNvSpPr>
            <p:nvPr/>
          </p:nvSpPr>
          <p:spPr bwMode="gray">
            <a:xfrm>
              <a:off x="5547628" y="267646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30" name="Rectangle 29"/>
            <p:cNvSpPr>
              <a:spLocks noChangeAspect="1"/>
            </p:cNvSpPr>
            <p:nvPr/>
          </p:nvSpPr>
          <p:spPr bwMode="gray">
            <a:xfrm>
              <a:off x="7335399" y="267646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0.03</a:t>
              </a:r>
            </a:p>
          </p:txBody>
        </p:sp>
        <p:sp>
          <p:nvSpPr>
            <p:cNvPr id="31" name="Rectangle 30"/>
            <p:cNvSpPr>
              <a:spLocks noChangeAspect="1"/>
            </p:cNvSpPr>
            <p:nvPr/>
          </p:nvSpPr>
          <p:spPr bwMode="gray">
            <a:xfrm>
              <a:off x="10529087" y="267646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0.03</a:t>
              </a:r>
            </a:p>
          </p:txBody>
        </p:sp>
        <p:sp>
          <p:nvSpPr>
            <p:cNvPr id="32" name="Rectangle 31"/>
            <p:cNvSpPr>
              <a:spLocks noChangeAspect="1"/>
            </p:cNvSpPr>
            <p:nvPr/>
          </p:nvSpPr>
          <p:spPr bwMode="gray">
            <a:xfrm>
              <a:off x="7335399" y="298311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0.08</a:t>
              </a:r>
            </a:p>
          </p:txBody>
        </p:sp>
        <p:sp>
          <p:nvSpPr>
            <p:cNvPr id="33" name="Rectangle 32"/>
            <p:cNvSpPr>
              <a:spLocks noChangeAspect="1"/>
            </p:cNvSpPr>
            <p:nvPr/>
          </p:nvSpPr>
          <p:spPr bwMode="gray">
            <a:xfrm>
              <a:off x="8862815" y="298311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0.07</a:t>
              </a:r>
            </a:p>
          </p:txBody>
        </p:sp>
        <p:sp>
          <p:nvSpPr>
            <p:cNvPr id="34" name="Rectangle 33"/>
            <p:cNvSpPr>
              <a:spLocks noChangeAspect="1"/>
            </p:cNvSpPr>
            <p:nvPr/>
          </p:nvSpPr>
          <p:spPr bwMode="gray">
            <a:xfrm>
              <a:off x="10529087" y="298311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0.06</a:t>
              </a:r>
            </a:p>
          </p:txBody>
        </p:sp>
        <p:sp>
          <p:nvSpPr>
            <p:cNvPr id="35" name="Rectangle 34"/>
            <p:cNvSpPr>
              <a:spLocks noChangeAspect="1"/>
            </p:cNvSpPr>
            <p:nvPr/>
          </p:nvSpPr>
          <p:spPr bwMode="gray">
            <a:xfrm>
              <a:off x="10529087" y="359543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0.86</a:t>
              </a:r>
            </a:p>
          </p:txBody>
        </p:sp>
        <p:sp>
          <p:nvSpPr>
            <p:cNvPr id="36" name="Rectangle 35"/>
            <p:cNvSpPr>
              <a:spLocks noChangeAspect="1"/>
            </p:cNvSpPr>
            <p:nvPr/>
          </p:nvSpPr>
          <p:spPr bwMode="gray">
            <a:xfrm>
              <a:off x="5547628" y="359543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0.05</a:t>
              </a:r>
            </a:p>
          </p:txBody>
        </p:sp>
        <p:sp>
          <p:nvSpPr>
            <p:cNvPr id="37" name="Rectangle 36"/>
            <p:cNvSpPr>
              <a:spLocks noChangeAspect="1"/>
            </p:cNvSpPr>
            <p:nvPr/>
          </p:nvSpPr>
          <p:spPr bwMode="gray">
            <a:xfrm>
              <a:off x="7335399" y="359543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0.06</a:t>
              </a:r>
            </a:p>
          </p:txBody>
        </p:sp>
        <p:sp>
          <p:nvSpPr>
            <p:cNvPr id="38" name="Rectangle 37"/>
            <p:cNvSpPr>
              <a:spLocks noChangeAspect="1"/>
            </p:cNvSpPr>
            <p:nvPr/>
          </p:nvSpPr>
          <p:spPr bwMode="gray">
            <a:xfrm>
              <a:off x="8862815" y="359543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0.04</a:t>
              </a:r>
            </a:p>
          </p:txBody>
        </p:sp>
        <p:sp>
          <p:nvSpPr>
            <p:cNvPr id="39" name="Rectangle 38"/>
            <p:cNvSpPr>
              <a:spLocks noChangeAspect="1"/>
            </p:cNvSpPr>
            <p:nvPr/>
          </p:nvSpPr>
          <p:spPr bwMode="gray">
            <a:xfrm>
              <a:off x="5547628" y="326723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40" name="Rectangle 39"/>
            <p:cNvSpPr>
              <a:spLocks noChangeAspect="1"/>
            </p:cNvSpPr>
            <p:nvPr/>
          </p:nvSpPr>
          <p:spPr bwMode="gray">
            <a:xfrm>
              <a:off x="7335399" y="326723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41" name="Rectangle 40"/>
            <p:cNvSpPr>
              <a:spLocks noChangeAspect="1"/>
            </p:cNvSpPr>
            <p:nvPr/>
          </p:nvSpPr>
          <p:spPr bwMode="gray">
            <a:xfrm>
              <a:off x="8862815" y="326723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42" name="Rectangle 41"/>
            <p:cNvSpPr>
              <a:spLocks noChangeAspect="1"/>
            </p:cNvSpPr>
            <p:nvPr/>
          </p:nvSpPr>
          <p:spPr bwMode="gray">
            <a:xfrm>
              <a:off x="7335399" y="3902464"/>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0.15</a:t>
              </a:r>
            </a:p>
          </p:txBody>
        </p:sp>
        <p:sp>
          <p:nvSpPr>
            <p:cNvPr id="43" name="Rectangle 42"/>
            <p:cNvSpPr>
              <a:spLocks noChangeAspect="1"/>
            </p:cNvSpPr>
            <p:nvPr/>
          </p:nvSpPr>
          <p:spPr bwMode="gray">
            <a:xfrm>
              <a:off x="10529087" y="4218824"/>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0.62</a:t>
              </a:r>
            </a:p>
          </p:txBody>
        </p:sp>
        <p:sp>
          <p:nvSpPr>
            <p:cNvPr id="44" name="Rectangle 43"/>
            <p:cNvSpPr>
              <a:spLocks noChangeAspect="1"/>
            </p:cNvSpPr>
            <p:nvPr/>
          </p:nvSpPr>
          <p:spPr bwMode="gray">
            <a:xfrm>
              <a:off x="8862815" y="4218824"/>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0.68</a:t>
              </a:r>
            </a:p>
          </p:txBody>
        </p:sp>
        <p:sp>
          <p:nvSpPr>
            <p:cNvPr id="45" name="Rectangle 44"/>
            <p:cNvSpPr>
              <a:spLocks noChangeAspect="1"/>
            </p:cNvSpPr>
            <p:nvPr/>
          </p:nvSpPr>
          <p:spPr bwMode="gray">
            <a:xfrm>
              <a:off x="10529087" y="45098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0.15</a:t>
              </a:r>
            </a:p>
          </p:txBody>
        </p:sp>
        <p:sp>
          <p:nvSpPr>
            <p:cNvPr id="46" name="Rectangle 45"/>
            <p:cNvSpPr>
              <a:spLocks noChangeAspect="1"/>
            </p:cNvSpPr>
            <p:nvPr/>
          </p:nvSpPr>
          <p:spPr bwMode="gray">
            <a:xfrm>
              <a:off x="8862815" y="45098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0.14</a:t>
              </a:r>
            </a:p>
          </p:txBody>
        </p:sp>
        <p:sp>
          <p:nvSpPr>
            <p:cNvPr id="47" name="Rectangle 46"/>
            <p:cNvSpPr>
              <a:spLocks noChangeAspect="1"/>
            </p:cNvSpPr>
            <p:nvPr/>
          </p:nvSpPr>
          <p:spPr bwMode="gray">
            <a:xfrm>
              <a:off x="7335399" y="45098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0.13</a:t>
              </a:r>
            </a:p>
          </p:txBody>
        </p:sp>
        <p:sp>
          <p:nvSpPr>
            <p:cNvPr id="48" name="Rectangle 47"/>
            <p:cNvSpPr>
              <a:spLocks noChangeAspect="1"/>
            </p:cNvSpPr>
            <p:nvPr/>
          </p:nvSpPr>
          <p:spPr bwMode="gray">
            <a:xfrm>
              <a:off x="5547628" y="485942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0.54</a:t>
              </a:r>
            </a:p>
          </p:txBody>
        </p:sp>
        <p:sp>
          <p:nvSpPr>
            <p:cNvPr id="49" name="Rectangle 48"/>
            <p:cNvSpPr>
              <a:spLocks noChangeAspect="1"/>
            </p:cNvSpPr>
            <p:nvPr/>
          </p:nvSpPr>
          <p:spPr bwMode="gray">
            <a:xfrm>
              <a:off x="10529087" y="485942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0.39</a:t>
              </a:r>
            </a:p>
          </p:txBody>
        </p:sp>
        <p:sp>
          <p:nvSpPr>
            <p:cNvPr id="50" name="Rectangle 49"/>
            <p:cNvSpPr>
              <a:spLocks noChangeAspect="1"/>
            </p:cNvSpPr>
            <p:nvPr/>
          </p:nvSpPr>
          <p:spPr bwMode="gray">
            <a:xfrm>
              <a:off x="8862815" y="4859428"/>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0.43</a:t>
              </a:r>
            </a:p>
          </p:txBody>
        </p:sp>
        <p:sp>
          <p:nvSpPr>
            <p:cNvPr id="51" name="Rectangle 50"/>
            <p:cNvSpPr>
              <a:spLocks noChangeAspect="1"/>
            </p:cNvSpPr>
            <p:nvPr/>
          </p:nvSpPr>
          <p:spPr bwMode="gray">
            <a:xfrm>
              <a:off x="5547628" y="51477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0.11</a:t>
              </a:r>
            </a:p>
          </p:txBody>
        </p:sp>
        <p:sp>
          <p:nvSpPr>
            <p:cNvPr id="52" name="Rectangle 51"/>
            <p:cNvSpPr>
              <a:spLocks noChangeAspect="1"/>
            </p:cNvSpPr>
            <p:nvPr/>
          </p:nvSpPr>
          <p:spPr bwMode="gray">
            <a:xfrm>
              <a:off x="8862815" y="51477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0.15</a:t>
              </a:r>
            </a:p>
          </p:txBody>
        </p:sp>
        <p:sp>
          <p:nvSpPr>
            <p:cNvPr id="53" name="Rectangle 52"/>
            <p:cNvSpPr>
              <a:spLocks noChangeAspect="1"/>
            </p:cNvSpPr>
            <p:nvPr/>
          </p:nvSpPr>
          <p:spPr bwMode="gray">
            <a:xfrm>
              <a:off x="7335399" y="5147753"/>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0.10</a:t>
              </a:r>
            </a:p>
          </p:txBody>
        </p:sp>
        <p:sp>
          <p:nvSpPr>
            <p:cNvPr id="54" name="Rectangle 53"/>
            <p:cNvSpPr>
              <a:spLocks noChangeAspect="1"/>
            </p:cNvSpPr>
            <p:nvPr/>
          </p:nvSpPr>
          <p:spPr bwMode="gray">
            <a:xfrm>
              <a:off x="5547628" y="548230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0.28</a:t>
              </a:r>
            </a:p>
          </p:txBody>
        </p:sp>
        <p:sp>
          <p:nvSpPr>
            <p:cNvPr id="55" name="Rectangle 54"/>
            <p:cNvSpPr>
              <a:spLocks noChangeAspect="1"/>
            </p:cNvSpPr>
            <p:nvPr/>
          </p:nvSpPr>
          <p:spPr bwMode="gray">
            <a:xfrm>
              <a:off x="10529087" y="548230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0.18</a:t>
              </a:r>
            </a:p>
          </p:txBody>
        </p:sp>
        <p:sp>
          <p:nvSpPr>
            <p:cNvPr id="56" name="Rectangle 55"/>
            <p:cNvSpPr>
              <a:spLocks noChangeAspect="1"/>
            </p:cNvSpPr>
            <p:nvPr/>
          </p:nvSpPr>
          <p:spPr bwMode="gray">
            <a:xfrm>
              <a:off x="7335399" y="5482300"/>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0.12</a:t>
              </a:r>
            </a:p>
          </p:txBody>
        </p:sp>
        <p:sp>
          <p:nvSpPr>
            <p:cNvPr id="57" name="Rectangle 56"/>
            <p:cNvSpPr>
              <a:spLocks noChangeAspect="1"/>
            </p:cNvSpPr>
            <p:nvPr/>
          </p:nvSpPr>
          <p:spPr bwMode="gray">
            <a:xfrm>
              <a:off x="5547628" y="579258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58" name="Rectangle 57"/>
            <p:cNvSpPr>
              <a:spLocks noChangeAspect="1"/>
            </p:cNvSpPr>
            <p:nvPr/>
          </p:nvSpPr>
          <p:spPr bwMode="gray">
            <a:xfrm>
              <a:off x="10529087" y="579258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sp>
          <p:nvSpPr>
            <p:cNvPr id="59" name="Rectangle 58"/>
            <p:cNvSpPr>
              <a:spLocks noChangeAspect="1"/>
            </p:cNvSpPr>
            <p:nvPr/>
          </p:nvSpPr>
          <p:spPr bwMode="gray">
            <a:xfrm>
              <a:off x="7335399" y="5792587"/>
              <a:ext cx="661427" cy="356664"/>
            </a:xfrm>
            <a:prstGeom prst="rect">
              <a:avLst/>
            </a:prstGeom>
            <a:noFill/>
            <a:ln w="12700" cmpd="sng" algn="ctr">
              <a:noFill/>
              <a:miter lim="800000"/>
              <a:headEnd/>
              <a:tailEnd/>
            </a:ln>
          </p:spPr>
          <p:txBody>
            <a:bodyPr wrap="square" lIns="0" tIns="0" rIns="0" bIns="0" rtlCol="0" anchor="ctr">
              <a:spAutoFit/>
            </a:bodyPr>
            <a:lstStyle/>
            <a:p>
              <a:pPr algn="ctr">
                <a:lnSpc>
                  <a:spcPct val="106000"/>
                </a:lnSpc>
                <a:buFont typeface="Wingdings 2" pitchFamily="18" charset="2"/>
                <a:buNone/>
              </a:pPr>
              <a:r>
                <a:rPr lang="en-GB" sz="1600" dirty="0" smtClean="0">
                  <a:solidFill>
                    <a:srgbClr val="FFCD00"/>
                  </a:solidFill>
                </a:rPr>
                <a:t>0.01</a:t>
              </a:r>
            </a:p>
          </p:txBody>
        </p:sp>
      </p:grpSp>
      <p:grpSp>
        <p:nvGrpSpPr>
          <p:cNvPr id="62" name="Group 61"/>
          <p:cNvGrpSpPr/>
          <p:nvPr/>
        </p:nvGrpSpPr>
        <p:grpSpPr>
          <a:xfrm>
            <a:off x="9616444" y="6163106"/>
            <a:ext cx="2157806" cy="215448"/>
            <a:chOff x="1667533" y="5846353"/>
            <a:chExt cx="1851678" cy="184882"/>
          </a:xfrm>
        </p:grpSpPr>
        <p:sp>
          <p:nvSpPr>
            <p:cNvPr id="63" name="TextBox 62"/>
            <p:cNvSpPr txBox="1"/>
            <p:nvPr/>
          </p:nvSpPr>
          <p:spPr>
            <a:xfrm>
              <a:off x="1667533" y="5846357"/>
              <a:ext cx="922433" cy="184878"/>
            </a:xfrm>
            <a:prstGeom prst="rect">
              <a:avLst/>
            </a:prstGeom>
            <a:noFill/>
          </p:spPr>
          <p:txBody>
            <a:bodyPr vert="horz" wrap="square" lIns="0" tIns="0" rIns="0" bIns="0" rtlCol="0">
              <a:spAutoFit/>
            </a:bodyPr>
            <a:lstStyle/>
            <a:p>
              <a:pPr>
                <a:spcBef>
                  <a:spcPts val="200"/>
                </a:spcBef>
                <a:buSzPct val="100000"/>
              </a:pPr>
              <a:r>
                <a:rPr lang="en-GB" sz="1400" b="1" dirty="0" smtClean="0">
                  <a:solidFill>
                    <a:srgbClr val="FFFFFF"/>
                  </a:solidFill>
                </a:rPr>
                <a:t>Known</a:t>
              </a:r>
            </a:p>
          </p:txBody>
        </p:sp>
        <p:sp>
          <p:nvSpPr>
            <p:cNvPr id="64" name="TextBox 63"/>
            <p:cNvSpPr txBox="1"/>
            <p:nvPr/>
          </p:nvSpPr>
          <p:spPr>
            <a:xfrm>
              <a:off x="2596778" y="5846353"/>
              <a:ext cx="922433" cy="184879"/>
            </a:xfrm>
            <a:prstGeom prst="rect">
              <a:avLst/>
            </a:prstGeom>
            <a:noFill/>
          </p:spPr>
          <p:txBody>
            <a:bodyPr vert="horz" wrap="square" lIns="0" tIns="0" rIns="0" bIns="0" rtlCol="0">
              <a:spAutoFit/>
            </a:bodyPr>
            <a:lstStyle/>
            <a:p>
              <a:pPr>
                <a:spcBef>
                  <a:spcPts val="200"/>
                </a:spcBef>
                <a:buSzPct val="100000"/>
              </a:pPr>
              <a:r>
                <a:rPr lang="en-GB" sz="1400" b="1" dirty="0" smtClean="0">
                  <a:solidFill>
                    <a:srgbClr val="FFCD00"/>
                  </a:solidFill>
                </a:rPr>
                <a:t>Estimated</a:t>
              </a:r>
            </a:p>
          </p:txBody>
        </p:sp>
      </p:grpSp>
    </p:spTree>
    <p:extLst>
      <p:ext uri="{BB962C8B-B14F-4D97-AF65-F5344CB8AC3E}">
        <p14:creationId xmlns:p14="http://schemas.microsoft.com/office/powerpoint/2010/main" val="101504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Incomplete Data Algorithms in action</a:t>
            </a:r>
          </a:p>
        </p:txBody>
      </p:sp>
      <p:sp>
        <p:nvSpPr>
          <p:cNvPr id="4" name="Pentagon 3"/>
          <p:cNvSpPr/>
          <p:nvPr/>
        </p:nvSpPr>
        <p:spPr bwMode="gray">
          <a:xfrm>
            <a:off x="3089565" y="1257732"/>
            <a:ext cx="4472246" cy="1364679"/>
          </a:xfrm>
          <a:prstGeom prst="homePlate">
            <a:avLst>
              <a:gd name="adj" fmla="val 20937"/>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5" name="Title 1"/>
          <p:cNvSpPr txBox="1">
            <a:spLocks/>
          </p:cNvSpPr>
          <p:nvPr/>
        </p:nvSpPr>
        <p:spPr bwMode="gray">
          <a:xfrm>
            <a:off x="3089565" y="974960"/>
            <a:ext cx="2636967"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smtClean="0">
                <a:solidFill>
                  <a:srgbClr val="000000"/>
                </a:solidFill>
              </a:rPr>
              <a:t>Problem</a:t>
            </a:r>
            <a:endParaRPr lang="en-US" sz="1300" b="1" dirty="0">
              <a:solidFill>
                <a:srgbClr val="000000"/>
              </a:solidFill>
            </a:endParaRPr>
          </a:p>
        </p:txBody>
      </p:sp>
      <p:sp>
        <p:nvSpPr>
          <p:cNvPr id="6" name="Title 1"/>
          <p:cNvSpPr txBox="1">
            <a:spLocks/>
          </p:cNvSpPr>
          <p:nvPr/>
        </p:nvSpPr>
        <p:spPr bwMode="gray">
          <a:xfrm>
            <a:off x="7659524" y="974960"/>
            <a:ext cx="2636967"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smtClean="0">
                <a:solidFill>
                  <a:srgbClr val="000000"/>
                </a:solidFill>
              </a:rPr>
              <a:t>Result</a:t>
            </a:r>
            <a:endParaRPr lang="en-US" sz="1300" b="1" dirty="0">
              <a:solidFill>
                <a:srgbClr val="000000"/>
              </a:solidFill>
            </a:endParaRPr>
          </a:p>
        </p:txBody>
      </p:sp>
      <p:sp>
        <p:nvSpPr>
          <p:cNvPr id="7" name="Rectangle 6"/>
          <p:cNvSpPr/>
          <p:nvPr/>
        </p:nvSpPr>
        <p:spPr bwMode="gray">
          <a:xfrm>
            <a:off x="7659524" y="1257732"/>
            <a:ext cx="4062575" cy="1364679"/>
          </a:xfrm>
          <a:prstGeom prst="rect">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8" name="Content Placeholder 1"/>
          <p:cNvSpPr txBox="1">
            <a:spLocks/>
          </p:cNvSpPr>
          <p:nvPr/>
        </p:nvSpPr>
        <p:spPr>
          <a:xfrm>
            <a:off x="3191979" y="1312958"/>
            <a:ext cx="4109610" cy="600164"/>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Government benefit application forms completed in a fraudulent manner leading to over $100’s M in over payment</a:t>
            </a:r>
          </a:p>
        </p:txBody>
      </p:sp>
      <p:sp>
        <p:nvSpPr>
          <p:cNvPr id="9" name="Content Placeholder 1"/>
          <p:cNvSpPr txBox="1">
            <a:spLocks/>
          </p:cNvSpPr>
          <p:nvPr/>
        </p:nvSpPr>
        <p:spPr>
          <a:xfrm>
            <a:off x="7740528" y="1312958"/>
            <a:ext cx="3943584" cy="1277273"/>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Applied incomplete data algorithms to check form integrity</a:t>
            </a:r>
          </a:p>
          <a:p>
            <a:pPr lvl="1">
              <a:spcAft>
                <a:spcPts val="600"/>
              </a:spcAft>
            </a:pPr>
            <a:r>
              <a:rPr lang="en-US" sz="1300" dirty="0"/>
              <a:t>Identified form fields that we incorrectly completed. Previously required manual assessment by agents. Significant workload reduction</a:t>
            </a:r>
          </a:p>
        </p:txBody>
      </p:sp>
      <p:sp>
        <p:nvSpPr>
          <p:cNvPr id="10" name="Pentagon 9"/>
          <p:cNvSpPr/>
          <p:nvPr/>
        </p:nvSpPr>
        <p:spPr bwMode="gray">
          <a:xfrm>
            <a:off x="3089565" y="3064960"/>
            <a:ext cx="4472246" cy="1364679"/>
          </a:xfrm>
          <a:prstGeom prst="homePlate">
            <a:avLst>
              <a:gd name="adj" fmla="val 20937"/>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1" name="Title 1"/>
          <p:cNvSpPr txBox="1">
            <a:spLocks/>
          </p:cNvSpPr>
          <p:nvPr/>
        </p:nvSpPr>
        <p:spPr bwMode="gray">
          <a:xfrm>
            <a:off x="3089565"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2" name="Title 1"/>
          <p:cNvSpPr txBox="1">
            <a:spLocks/>
          </p:cNvSpPr>
          <p:nvPr/>
        </p:nvSpPr>
        <p:spPr bwMode="gray">
          <a:xfrm>
            <a:off x="7659524" y="2782188"/>
            <a:ext cx="2636967"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smtClean="0">
                <a:solidFill>
                  <a:srgbClr val="000000"/>
                </a:solidFill>
              </a:rPr>
              <a:t>Result</a:t>
            </a:r>
            <a:endParaRPr lang="en-US" sz="1300" b="1" dirty="0">
              <a:solidFill>
                <a:srgbClr val="000000"/>
              </a:solidFill>
            </a:endParaRPr>
          </a:p>
        </p:txBody>
      </p:sp>
      <p:sp>
        <p:nvSpPr>
          <p:cNvPr id="13" name="Rectangle 12"/>
          <p:cNvSpPr/>
          <p:nvPr/>
        </p:nvSpPr>
        <p:spPr bwMode="gray">
          <a:xfrm>
            <a:off x="7659524" y="3064960"/>
            <a:ext cx="4062575" cy="1364679"/>
          </a:xfrm>
          <a:prstGeom prst="rect">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4" name="Content Placeholder 1"/>
          <p:cNvSpPr txBox="1">
            <a:spLocks/>
          </p:cNvSpPr>
          <p:nvPr/>
        </p:nvSpPr>
        <p:spPr>
          <a:xfrm>
            <a:off x="3191979" y="3120186"/>
            <a:ext cx="4109610" cy="1154162"/>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Account sales data very sparse</a:t>
            </a:r>
          </a:p>
          <a:p>
            <a:pPr lvl="1">
              <a:spcAft>
                <a:spcPts val="600"/>
              </a:spcAft>
            </a:pPr>
            <a:r>
              <a:rPr lang="en-US" sz="1300" dirty="0"/>
              <a:t>Regular modeling approaches were inaccurate</a:t>
            </a:r>
          </a:p>
          <a:p>
            <a:pPr lvl="1">
              <a:spcAft>
                <a:spcPts val="600"/>
              </a:spcAft>
            </a:pPr>
            <a:r>
              <a:rPr lang="en-US" sz="1300" dirty="0"/>
              <a:t>Sales representatives getting erroneous sales targets, retention problems and bonus overpayment</a:t>
            </a:r>
          </a:p>
        </p:txBody>
      </p:sp>
      <p:sp>
        <p:nvSpPr>
          <p:cNvPr id="15" name="Content Placeholder 1"/>
          <p:cNvSpPr txBox="1">
            <a:spLocks/>
          </p:cNvSpPr>
          <p:nvPr/>
        </p:nvSpPr>
        <p:spPr>
          <a:xfrm>
            <a:off x="7740528" y="3120186"/>
            <a:ext cx="3943584" cy="877163"/>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Developed a sparse data forecasting algorithm that achieved high performance</a:t>
            </a:r>
          </a:p>
          <a:p>
            <a:pPr lvl="1">
              <a:spcAft>
                <a:spcPts val="600"/>
              </a:spcAft>
            </a:pPr>
            <a:r>
              <a:rPr lang="en-US" sz="1300" dirty="0"/>
              <a:t>Achieved a 10% reduction in sales team bonus </a:t>
            </a:r>
            <a:r>
              <a:rPr lang="en-US" sz="1300" dirty="0" smtClean="0"/>
              <a:t>compensation</a:t>
            </a:r>
            <a:endParaRPr lang="en-US" sz="1300" dirty="0"/>
          </a:p>
        </p:txBody>
      </p:sp>
      <p:sp>
        <p:nvSpPr>
          <p:cNvPr id="16" name="Pentagon 15"/>
          <p:cNvSpPr/>
          <p:nvPr/>
        </p:nvSpPr>
        <p:spPr bwMode="gray">
          <a:xfrm>
            <a:off x="3089565" y="4896610"/>
            <a:ext cx="4472246" cy="1364679"/>
          </a:xfrm>
          <a:prstGeom prst="homePlate">
            <a:avLst>
              <a:gd name="adj" fmla="val 20937"/>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7" name="Title 1"/>
          <p:cNvSpPr txBox="1">
            <a:spLocks/>
          </p:cNvSpPr>
          <p:nvPr/>
        </p:nvSpPr>
        <p:spPr bwMode="gray">
          <a:xfrm>
            <a:off x="3089565"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8" name="Title 1"/>
          <p:cNvSpPr txBox="1">
            <a:spLocks/>
          </p:cNvSpPr>
          <p:nvPr/>
        </p:nvSpPr>
        <p:spPr bwMode="gray">
          <a:xfrm>
            <a:off x="7659524" y="4613838"/>
            <a:ext cx="2636967"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smtClean="0">
                <a:solidFill>
                  <a:srgbClr val="000000"/>
                </a:solidFill>
              </a:rPr>
              <a:t>Result</a:t>
            </a:r>
            <a:endParaRPr lang="en-US" sz="1300" b="1" dirty="0">
              <a:solidFill>
                <a:srgbClr val="000000"/>
              </a:solidFill>
            </a:endParaRPr>
          </a:p>
        </p:txBody>
      </p:sp>
      <p:sp>
        <p:nvSpPr>
          <p:cNvPr id="19" name="Rectangle 18"/>
          <p:cNvSpPr/>
          <p:nvPr/>
        </p:nvSpPr>
        <p:spPr bwMode="gray">
          <a:xfrm>
            <a:off x="7659524" y="4896610"/>
            <a:ext cx="4062575" cy="1364679"/>
          </a:xfrm>
          <a:prstGeom prst="rect">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20" name="Content Placeholder 1"/>
          <p:cNvSpPr txBox="1">
            <a:spLocks/>
          </p:cNvSpPr>
          <p:nvPr/>
        </p:nvSpPr>
        <p:spPr>
          <a:xfrm>
            <a:off x="3191979" y="4951836"/>
            <a:ext cx="4109610" cy="600164"/>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Challenges in billing integrity, potential additional codes added to invoices costing $M’s annually</a:t>
            </a:r>
          </a:p>
        </p:txBody>
      </p:sp>
      <p:sp>
        <p:nvSpPr>
          <p:cNvPr id="21" name="Content Placeholder 1"/>
          <p:cNvSpPr txBox="1">
            <a:spLocks/>
          </p:cNvSpPr>
          <p:nvPr/>
        </p:nvSpPr>
        <p:spPr>
          <a:xfrm>
            <a:off x="7740528" y="4951836"/>
            <a:ext cx="3943584" cy="1077218"/>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300" dirty="0"/>
              <a:t>Applied sparse data algorithms to find unlikely high-vale charge codes</a:t>
            </a:r>
          </a:p>
          <a:p>
            <a:pPr lvl="1">
              <a:spcAft>
                <a:spcPts val="600"/>
              </a:spcAft>
            </a:pPr>
            <a:r>
              <a:rPr lang="en-US" sz="1300" dirty="0"/>
              <a:t>Unlikely charges codes sent to dispute resolution process, leading to 3% in payment savings </a:t>
            </a:r>
          </a:p>
        </p:txBody>
      </p:sp>
      <p:pic>
        <p:nvPicPr>
          <p:cNvPr id="25" name="Picture 24" descr="bzi_cho_glb_ho_2190_lo.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900" y="1257733"/>
            <a:ext cx="2493964" cy="1364678"/>
          </a:xfrm>
          <a:prstGeom prst="rect">
            <a:avLst/>
          </a:prstGeom>
        </p:spPr>
      </p:pic>
      <p:sp>
        <p:nvSpPr>
          <p:cNvPr id="23" name="Title 1"/>
          <p:cNvSpPr txBox="1">
            <a:spLocks/>
          </p:cNvSpPr>
          <p:nvPr/>
        </p:nvSpPr>
        <p:spPr bwMode="gray">
          <a:xfrm>
            <a:off x="469900" y="2782188"/>
            <a:ext cx="2493963"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a:solidFill>
                  <a:schemeClr val="accent1">
                    <a:lumMod val="75000"/>
                  </a:schemeClr>
                </a:solidFill>
              </a:rPr>
              <a:t>Tech company sales comp</a:t>
            </a:r>
          </a:p>
        </p:txBody>
      </p:sp>
      <p:sp>
        <p:nvSpPr>
          <p:cNvPr id="30" name="Title 1"/>
          <p:cNvSpPr txBox="1">
            <a:spLocks/>
          </p:cNvSpPr>
          <p:nvPr/>
        </p:nvSpPr>
        <p:spPr bwMode="gray">
          <a:xfrm>
            <a:off x="469900" y="4613839"/>
            <a:ext cx="2493963"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a:solidFill>
                  <a:schemeClr val="accent5"/>
                </a:solidFill>
              </a:rPr>
              <a:t>Medical Insurer </a:t>
            </a:r>
          </a:p>
        </p:txBody>
      </p:sp>
      <p:sp>
        <p:nvSpPr>
          <p:cNvPr id="33" name="Title 1"/>
          <p:cNvSpPr txBox="1">
            <a:spLocks/>
          </p:cNvSpPr>
          <p:nvPr/>
        </p:nvSpPr>
        <p:spPr bwMode="gray">
          <a:xfrm>
            <a:off x="469900" y="974961"/>
            <a:ext cx="2493963" cy="20005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300" b="1" dirty="0">
                <a:solidFill>
                  <a:schemeClr val="accent3">
                    <a:lumMod val="75000"/>
                  </a:schemeClr>
                </a:solidFill>
              </a:rPr>
              <a:t>Government entity</a:t>
            </a:r>
          </a:p>
        </p:txBody>
      </p:sp>
      <p:pic>
        <p:nvPicPr>
          <p:cNvPr id="28" name="Picture 27" descr="AEMYDA_l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899" y="3064961"/>
            <a:ext cx="2493963" cy="1364678"/>
          </a:xfrm>
          <a:prstGeom prst="rect">
            <a:avLst/>
          </a:prstGeom>
        </p:spPr>
      </p:pic>
      <p:pic>
        <p:nvPicPr>
          <p:cNvPr id="29" name="Picture 28" descr="shutterstock_266812994_lo.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901" y="4896610"/>
            <a:ext cx="2493964" cy="1364680"/>
          </a:xfrm>
          <a:prstGeom prst="rect">
            <a:avLst/>
          </a:prstGeom>
        </p:spPr>
      </p:pic>
    </p:spTree>
    <p:extLst>
      <p:ext uri="{BB962C8B-B14F-4D97-AF65-F5344CB8AC3E}">
        <p14:creationId xmlns:p14="http://schemas.microsoft.com/office/powerpoint/2010/main" val="18960613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Text Placeholder 2"/>
          <p:cNvSpPr>
            <a:spLocks noGrp="1"/>
          </p:cNvSpPr>
          <p:nvPr>
            <p:ph type="body" idx="1"/>
          </p:nvPr>
        </p:nvSpPr>
        <p:spPr/>
        <p:txBody>
          <a:bodyPr/>
          <a:lstStyle/>
          <a:p>
            <a:r>
              <a:rPr lang="en-US" dirty="0"/>
              <a:t>Distinguishing one </a:t>
            </a:r>
            <a:r>
              <a:rPr lang="en-US" dirty="0" smtClean="0"/>
              <a:t>class from </a:t>
            </a:r>
            <a:r>
              <a:rPr lang="en-US" dirty="0"/>
              <a:t>another</a:t>
            </a:r>
          </a:p>
        </p:txBody>
      </p:sp>
    </p:spTree>
    <p:extLst>
      <p:ext uri="{BB962C8B-B14F-4D97-AF65-F5344CB8AC3E}">
        <p14:creationId xmlns:p14="http://schemas.microsoft.com/office/powerpoint/2010/main" val="307385938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Classification Algorithms using Deep Learning</a:t>
            </a:r>
          </a:p>
        </p:txBody>
      </p:sp>
      <p:sp>
        <p:nvSpPr>
          <p:cNvPr id="3" name="Rectangle 2"/>
          <p:cNvSpPr/>
          <p:nvPr/>
        </p:nvSpPr>
        <p:spPr bwMode="gray">
          <a:xfrm>
            <a:off x="469900" y="1108364"/>
            <a:ext cx="4445000" cy="5025736"/>
          </a:xfrm>
          <a:prstGeom prst="rect">
            <a:avLst/>
          </a:prstGeom>
          <a:solidFill>
            <a:schemeClr val="accent3">
              <a:lumMod val="75000"/>
            </a:schemeClr>
          </a:solidFill>
          <a:ln w="19050" algn="ctr">
            <a:noFill/>
            <a:miter lim="800000"/>
            <a:headEnd/>
            <a:tailEnd/>
          </a:ln>
        </p:spPr>
        <p:txBody>
          <a:bodyPr wrap="square" lIns="137160" tIns="137160" rIns="137160" bIns="137160" rtlCol="0" anchor="t"/>
          <a:lstStyle/>
          <a:p>
            <a:pPr eaLnBrk="0" hangingPunct="0">
              <a:spcBef>
                <a:spcPts val="300"/>
              </a:spcBef>
              <a:spcAft>
                <a:spcPts val="1200"/>
              </a:spcAft>
              <a:defRPr/>
            </a:pPr>
            <a:r>
              <a:rPr lang="en-US" sz="1800" b="1" kern="0" dirty="0">
                <a:solidFill>
                  <a:schemeClr val="bg1"/>
                </a:solidFill>
              </a:rPr>
              <a:t>Deep learning grew </a:t>
            </a:r>
            <a:r>
              <a:rPr lang="en-US" sz="1800" b="1" kern="0" dirty="0" smtClean="0">
                <a:solidFill>
                  <a:schemeClr val="bg1"/>
                </a:solidFill>
              </a:rPr>
              <a:t>from 1990’s </a:t>
            </a:r>
            <a:r>
              <a:rPr lang="en-US" sz="1800" b="1" kern="0" dirty="0">
                <a:solidFill>
                  <a:schemeClr val="bg1"/>
                </a:solidFill>
              </a:rPr>
              <a:t>neural network </a:t>
            </a:r>
            <a:r>
              <a:rPr lang="en-US" sz="1800" b="1" kern="0" dirty="0" smtClean="0">
                <a:solidFill>
                  <a:schemeClr val="bg1"/>
                </a:solidFill>
              </a:rPr>
              <a:t>research. In </a:t>
            </a:r>
            <a:r>
              <a:rPr lang="en-US" sz="1800" b="1" kern="0" dirty="0">
                <a:solidFill>
                  <a:schemeClr val="bg1"/>
                </a:solidFill>
              </a:rPr>
              <a:t>2006 Hinton demonstrated a fast training algorithm </a:t>
            </a:r>
            <a:r>
              <a:rPr lang="en-US" sz="1800" b="1" kern="0" dirty="0" smtClean="0">
                <a:solidFill>
                  <a:schemeClr val="bg1"/>
                </a:solidFill>
              </a:rPr>
              <a:t>for very </a:t>
            </a:r>
            <a:r>
              <a:rPr lang="en-US" sz="1800" b="1" kern="0" dirty="0">
                <a:solidFill>
                  <a:schemeClr val="bg1"/>
                </a:solidFill>
              </a:rPr>
              <a:t>large (or deep) </a:t>
            </a:r>
            <a:r>
              <a:rPr lang="en-US" sz="1800" b="1" kern="0" dirty="0" smtClean="0">
                <a:solidFill>
                  <a:schemeClr val="bg1"/>
                </a:solidFill>
              </a:rPr>
              <a:t>neural networks</a:t>
            </a:r>
          </a:p>
          <a:p>
            <a:pPr eaLnBrk="0" hangingPunct="0">
              <a:spcBef>
                <a:spcPts val="300"/>
              </a:spcBef>
              <a:spcAft>
                <a:spcPts val="600"/>
              </a:spcAft>
              <a:defRPr/>
            </a:pPr>
            <a:r>
              <a:rPr lang="en-US" sz="1800" b="1" kern="0" dirty="0" smtClean="0">
                <a:solidFill>
                  <a:schemeClr val="bg1"/>
                </a:solidFill>
              </a:rPr>
              <a:t>As Hinton said</a:t>
            </a:r>
            <a:r>
              <a:rPr lang="en-US" sz="1800" kern="0" dirty="0">
                <a:solidFill>
                  <a:schemeClr val="bg1"/>
                </a:solidFill>
              </a:rPr>
              <a:t> </a:t>
            </a:r>
            <a:r>
              <a:rPr lang="en-US" sz="1800" kern="0" dirty="0" smtClean="0">
                <a:solidFill>
                  <a:schemeClr val="bg1"/>
                </a:solidFill>
              </a:rPr>
              <a:t>of the earlier work:</a:t>
            </a:r>
          </a:p>
          <a:p>
            <a:pPr marL="285750" indent="-285750" eaLnBrk="0" hangingPunct="0">
              <a:spcBef>
                <a:spcPts val="300"/>
              </a:spcBef>
              <a:spcAft>
                <a:spcPts val="1000"/>
              </a:spcAft>
              <a:buFont typeface="Arial" panose="020B0604020202020204" pitchFamily="34" charset="0"/>
              <a:buChar char="•"/>
              <a:defRPr/>
            </a:pPr>
            <a:r>
              <a:rPr lang="en-US" sz="1800" kern="0" dirty="0" smtClean="0">
                <a:solidFill>
                  <a:schemeClr val="bg1"/>
                </a:solidFill>
              </a:rPr>
              <a:t>Our </a:t>
            </a:r>
            <a:r>
              <a:rPr lang="en-US" sz="1800" kern="0" dirty="0">
                <a:solidFill>
                  <a:schemeClr val="bg1"/>
                </a:solidFill>
              </a:rPr>
              <a:t>labeled datasets were thousands of times too small.</a:t>
            </a:r>
          </a:p>
          <a:p>
            <a:pPr marL="285750" indent="-285750" eaLnBrk="0" hangingPunct="0">
              <a:spcBef>
                <a:spcPts val="300"/>
              </a:spcBef>
              <a:spcAft>
                <a:spcPts val="1000"/>
              </a:spcAft>
              <a:buFont typeface="Arial" panose="020B0604020202020204" pitchFamily="34" charset="0"/>
              <a:buChar char="•"/>
              <a:defRPr/>
            </a:pPr>
            <a:r>
              <a:rPr lang="en-US" sz="1800" kern="0" dirty="0">
                <a:solidFill>
                  <a:schemeClr val="bg1"/>
                </a:solidFill>
              </a:rPr>
              <a:t>Our computers were millions </a:t>
            </a:r>
            <a:r>
              <a:rPr lang="en-US" sz="1800" kern="0" dirty="0" smtClean="0">
                <a:solidFill>
                  <a:schemeClr val="bg1"/>
                </a:solidFill>
              </a:rPr>
              <a:t/>
            </a:r>
            <a:br>
              <a:rPr lang="en-US" sz="1800" kern="0" dirty="0" smtClean="0">
                <a:solidFill>
                  <a:schemeClr val="bg1"/>
                </a:solidFill>
              </a:rPr>
            </a:br>
            <a:r>
              <a:rPr lang="en-US" sz="1800" kern="0" dirty="0" smtClean="0">
                <a:solidFill>
                  <a:schemeClr val="bg1"/>
                </a:solidFill>
              </a:rPr>
              <a:t>of </a:t>
            </a:r>
            <a:r>
              <a:rPr lang="en-US" sz="1800" kern="0" dirty="0">
                <a:solidFill>
                  <a:schemeClr val="bg1"/>
                </a:solidFill>
              </a:rPr>
              <a:t>times too slow.</a:t>
            </a:r>
          </a:p>
          <a:p>
            <a:pPr marL="285750" indent="-285750" eaLnBrk="0" hangingPunct="0">
              <a:spcBef>
                <a:spcPts val="300"/>
              </a:spcBef>
              <a:spcAft>
                <a:spcPts val="1000"/>
              </a:spcAft>
              <a:buFont typeface="Arial" panose="020B0604020202020204" pitchFamily="34" charset="0"/>
              <a:buChar char="•"/>
              <a:defRPr/>
            </a:pPr>
            <a:r>
              <a:rPr lang="en-US" sz="1800" kern="0" dirty="0">
                <a:solidFill>
                  <a:schemeClr val="bg1"/>
                </a:solidFill>
              </a:rPr>
              <a:t>We initialized the </a:t>
            </a:r>
            <a:r>
              <a:rPr lang="en-US" sz="1800" kern="0" dirty="0" smtClean="0">
                <a:solidFill>
                  <a:schemeClr val="bg1"/>
                </a:solidFill>
              </a:rPr>
              <a:t>weights </a:t>
            </a:r>
            <a:br>
              <a:rPr lang="en-US" sz="1800" kern="0" dirty="0" smtClean="0">
                <a:solidFill>
                  <a:schemeClr val="bg1"/>
                </a:solidFill>
              </a:rPr>
            </a:br>
            <a:r>
              <a:rPr lang="en-US" sz="1800" kern="0" dirty="0" smtClean="0">
                <a:solidFill>
                  <a:schemeClr val="bg1"/>
                </a:solidFill>
              </a:rPr>
              <a:t>in </a:t>
            </a:r>
            <a:r>
              <a:rPr lang="en-US" sz="1800" kern="0" dirty="0">
                <a:solidFill>
                  <a:schemeClr val="bg1"/>
                </a:solidFill>
              </a:rPr>
              <a:t>a stupid way.</a:t>
            </a:r>
          </a:p>
          <a:p>
            <a:pPr marL="285750" indent="-285750" eaLnBrk="0" hangingPunct="0">
              <a:spcBef>
                <a:spcPts val="300"/>
              </a:spcBef>
              <a:spcAft>
                <a:spcPts val="1000"/>
              </a:spcAft>
              <a:buFont typeface="Arial" panose="020B0604020202020204" pitchFamily="34" charset="0"/>
              <a:buChar char="•"/>
              <a:defRPr/>
            </a:pPr>
            <a:r>
              <a:rPr lang="en-US" sz="1800" kern="0" dirty="0">
                <a:solidFill>
                  <a:schemeClr val="bg1"/>
                </a:solidFill>
              </a:rPr>
              <a:t>We used the wrong </a:t>
            </a:r>
            <a:r>
              <a:rPr lang="en-US" sz="1800" kern="0" dirty="0" smtClean="0">
                <a:solidFill>
                  <a:schemeClr val="bg1"/>
                </a:solidFill>
              </a:rPr>
              <a:t>type </a:t>
            </a:r>
            <a:br>
              <a:rPr lang="en-US" sz="1800" kern="0" dirty="0" smtClean="0">
                <a:solidFill>
                  <a:schemeClr val="bg1"/>
                </a:solidFill>
              </a:rPr>
            </a:br>
            <a:r>
              <a:rPr lang="en-US" sz="1800" kern="0" dirty="0" smtClean="0">
                <a:solidFill>
                  <a:schemeClr val="bg1"/>
                </a:solidFill>
              </a:rPr>
              <a:t>of </a:t>
            </a:r>
            <a:r>
              <a:rPr lang="en-US" sz="1800" kern="0" dirty="0">
                <a:solidFill>
                  <a:schemeClr val="bg1"/>
                </a:solidFill>
              </a:rPr>
              <a:t>non-linearity</a:t>
            </a:r>
            <a:r>
              <a:rPr lang="en-US" sz="1800" kern="0" dirty="0" smtClean="0">
                <a:solidFill>
                  <a:schemeClr val="bg1"/>
                </a:solidFill>
              </a:rPr>
              <a:t>.</a:t>
            </a:r>
            <a:endParaRPr lang="en-US" sz="1800" kern="0" dirty="0">
              <a:solidFill>
                <a:schemeClr val="bg1"/>
              </a:solidFill>
            </a:endParaRPr>
          </a:p>
        </p:txBody>
      </p:sp>
      <p:pic>
        <p:nvPicPr>
          <p:cNvPr id="7170" name="Picture 2" descr="Z:\Users\jaynair\Documents\Windows7 data\Documents\Resources\Worked Files\2017\September 2017\September 13\94524 Cypher Keynote Talk\Graphics\FDBEC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92700" y="1108364"/>
            <a:ext cx="6629400" cy="502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216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Deep learning in action</a:t>
            </a:r>
          </a:p>
        </p:txBody>
      </p:sp>
      <p:sp>
        <p:nvSpPr>
          <p:cNvPr id="4" name="Pentagon 3"/>
          <p:cNvSpPr/>
          <p:nvPr/>
        </p:nvSpPr>
        <p:spPr bwMode="gray">
          <a:xfrm>
            <a:off x="3089565" y="1257732"/>
            <a:ext cx="4472246" cy="1364679"/>
          </a:xfrm>
          <a:prstGeom prst="homePlate">
            <a:avLst>
              <a:gd name="adj" fmla="val 20937"/>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5" name="Title 1"/>
          <p:cNvSpPr txBox="1">
            <a:spLocks/>
          </p:cNvSpPr>
          <p:nvPr/>
        </p:nvSpPr>
        <p:spPr bwMode="gray">
          <a:xfrm>
            <a:off x="3089565"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6" name="Title 1"/>
          <p:cNvSpPr txBox="1">
            <a:spLocks/>
          </p:cNvSpPr>
          <p:nvPr/>
        </p:nvSpPr>
        <p:spPr bwMode="gray">
          <a:xfrm>
            <a:off x="7659524"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7" name="Rectangle 6"/>
          <p:cNvSpPr/>
          <p:nvPr/>
        </p:nvSpPr>
        <p:spPr bwMode="gray">
          <a:xfrm>
            <a:off x="7659524" y="1257732"/>
            <a:ext cx="4062575" cy="1364679"/>
          </a:xfrm>
          <a:prstGeom prst="rect">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8" name="Content Placeholder 1"/>
          <p:cNvSpPr txBox="1">
            <a:spLocks/>
          </p:cNvSpPr>
          <p:nvPr/>
        </p:nvSpPr>
        <p:spPr>
          <a:xfrm>
            <a:off x="3191979" y="1312958"/>
            <a:ext cx="4109610" cy="846386"/>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100M Benefit recipients</a:t>
            </a:r>
          </a:p>
          <a:p>
            <a:pPr lvl="1">
              <a:spcAft>
                <a:spcPts val="600"/>
              </a:spcAft>
            </a:pPr>
            <a:r>
              <a:rPr lang="en-US" sz="1500" dirty="0"/>
              <a:t>Compliance and identity theft challenges</a:t>
            </a:r>
          </a:p>
          <a:p>
            <a:pPr lvl="1">
              <a:spcAft>
                <a:spcPts val="600"/>
              </a:spcAft>
            </a:pPr>
            <a:r>
              <a:rPr lang="en-US" sz="1500" dirty="0"/>
              <a:t>Billions of dollars of improper payments </a:t>
            </a:r>
          </a:p>
        </p:txBody>
      </p:sp>
      <p:sp>
        <p:nvSpPr>
          <p:cNvPr id="9" name="Content Placeholder 1"/>
          <p:cNvSpPr txBox="1">
            <a:spLocks/>
          </p:cNvSpPr>
          <p:nvPr/>
        </p:nvSpPr>
        <p:spPr>
          <a:xfrm>
            <a:off x="7740528" y="1312958"/>
            <a:ext cx="3943584" cy="1000274"/>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smtClean="0"/>
              <a:t>Detected identity theft with high accuracy</a:t>
            </a:r>
          </a:p>
          <a:p>
            <a:pPr lvl="1">
              <a:spcAft>
                <a:spcPts val="600"/>
              </a:spcAft>
            </a:pPr>
            <a:r>
              <a:rPr lang="en-US" sz="1500" dirty="0" smtClean="0"/>
              <a:t>Identified </a:t>
            </a:r>
            <a:r>
              <a:rPr lang="en-US" sz="1500" smtClean="0"/>
              <a:t>form entries </a:t>
            </a:r>
            <a:r>
              <a:rPr lang="en-US" sz="1500" dirty="0" smtClean="0"/>
              <a:t>that had potential compliance issues  </a:t>
            </a:r>
            <a:endParaRPr lang="en-US" sz="1500" dirty="0"/>
          </a:p>
        </p:txBody>
      </p:sp>
      <p:sp>
        <p:nvSpPr>
          <p:cNvPr id="10" name="Pentagon 9"/>
          <p:cNvSpPr/>
          <p:nvPr/>
        </p:nvSpPr>
        <p:spPr bwMode="gray">
          <a:xfrm>
            <a:off x="3089565" y="3064960"/>
            <a:ext cx="4472246" cy="1364679"/>
          </a:xfrm>
          <a:prstGeom prst="homePlate">
            <a:avLst>
              <a:gd name="adj" fmla="val 20937"/>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1" name="Title 1"/>
          <p:cNvSpPr txBox="1">
            <a:spLocks/>
          </p:cNvSpPr>
          <p:nvPr/>
        </p:nvSpPr>
        <p:spPr bwMode="gray">
          <a:xfrm>
            <a:off x="3089565"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2" name="Title 1"/>
          <p:cNvSpPr txBox="1">
            <a:spLocks/>
          </p:cNvSpPr>
          <p:nvPr/>
        </p:nvSpPr>
        <p:spPr bwMode="gray">
          <a:xfrm>
            <a:off x="7659524"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3" name="Rectangle 12"/>
          <p:cNvSpPr/>
          <p:nvPr/>
        </p:nvSpPr>
        <p:spPr bwMode="gray">
          <a:xfrm>
            <a:off x="7659524" y="3064960"/>
            <a:ext cx="4062575" cy="1364679"/>
          </a:xfrm>
          <a:prstGeom prst="rect">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4" name="Content Placeholder 1"/>
          <p:cNvSpPr txBox="1">
            <a:spLocks/>
          </p:cNvSpPr>
          <p:nvPr/>
        </p:nvSpPr>
        <p:spPr>
          <a:xfrm>
            <a:off x="3191979" y="3120186"/>
            <a:ext cx="4109610" cy="692497"/>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Hospital readmissions are expensive and providers and plans are being </a:t>
            </a:r>
            <a:r>
              <a:rPr lang="en-US" sz="1500" dirty="0" smtClean="0"/>
              <a:t>incentivized to </a:t>
            </a:r>
            <a:r>
              <a:rPr lang="en-US" sz="1500" dirty="0"/>
              <a:t>reduce </a:t>
            </a:r>
          </a:p>
        </p:txBody>
      </p:sp>
      <p:sp>
        <p:nvSpPr>
          <p:cNvPr id="15" name="Content Placeholder 1"/>
          <p:cNvSpPr txBox="1">
            <a:spLocks/>
          </p:cNvSpPr>
          <p:nvPr/>
        </p:nvSpPr>
        <p:spPr>
          <a:xfrm>
            <a:off x="7740528" y="3120186"/>
            <a:ext cx="3943584" cy="692497"/>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Champion model against other classification models</a:t>
            </a:r>
            <a:r>
              <a:rPr lang="en-US" sz="1500" dirty="0" smtClean="0"/>
              <a:t>. Detected </a:t>
            </a:r>
            <a:r>
              <a:rPr lang="en-US" sz="1500" dirty="0"/>
              <a:t>events widely separated in time</a:t>
            </a:r>
          </a:p>
        </p:txBody>
      </p:sp>
      <p:sp>
        <p:nvSpPr>
          <p:cNvPr id="16" name="Pentagon 15"/>
          <p:cNvSpPr/>
          <p:nvPr/>
        </p:nvSpPr>
        <p:spPr bwMode="gray">
          <a:xfrm>
            <a:off x="3089565" y="4896610"/>
            <a:ext cx="4472246" cy="1364679"/>
          </a:xfrm>
          <a:prstGeom prst="homePlate">
            <a:avLst>
              <a:gd name="adj" fmla="val 20937"/>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7" name="Title 1"/>
          <p:cNvSpPr txBox="1">
            <a:spLocks/>
          </p:cNvSpPr>
          <p:nvPr/>
        </p:nvSpPr>
        <p:spPr bwMode="gray">
          <a:xfrm>
            <a:off x="3089565"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8" name="Title 1"/>
          <p:cNvSpPr txBox="1">
            <a:spLocks/>
          </p:cNvSpPr>
          <p:nvPr/>
        </p:nvSpPr>
        <p:spPr bwMode="gray">
          <a:xfrm>
            <a:off x="7659524"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9" name="Rectangle 18"/>
          <p:cNvSpPr/>
          <p:nvPr/>
        </p:nvSpPr>
        <p:spPr bwMode="gray">
          <a:xfrm>
            <a:off x="7659524" y="4896610"/>
            <a:ext cx="4062575" cy="1364679"/>
          </a:xfrm>
          <a:prstGeom prst="rect">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20" name="Content Placeholder 1"/>
          <p:cNvSpPr txBox="1">
            <a:spLocks/>
          </p:cNvSpPr>
          <p:nvPr/>
        </p:nvSpPr>
        <p:spPr>
          <a:xfrm>
            <a:off x="3191979" y="4951836"/>
            <a:ext cx="4109610" cy="692497"/>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Increase in “bust out” </a:t>
            </a:r>
            <a:r>
              <a:rPr lang="en-US" sz="1500" dirty="0" smtClean="0"/>
              <a:t>fraud where </a:t>
            </a:r>
            <a:r>
              <a:rPr lang="en-US" sz="1500" dirty="0"/>
              <a:t>bad actors build up credit trustworthiness through legitimate transaction</a:t>
            </a:r>
          </a:p>
        </p:txBody>
      </p:sp>
      <p:sp>
        <p:nvSpPr>
          <p:cNvPr id="21" name="Content Placeholder 1"/>
          <p:cNvSpPr txBox="1">
            <a:spLocks/>
          </p:cNvSpPr>
          <p:nvPr/>
        </p:nvSpPr>
        <p:spPr>
          <a:xfrm>
            <a:off x="7740528" y="4951836"/>
            <a:ext cx="3943584" cy="923330"/>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bust-out fraud up to 7 days earlier that other approaches</a:t>
            </a:r>
            <a:r>
              <a:rPr lang="en-US" sz="1500" dirty="0" smtClean="0"/>
              <a:t>. Deep </a:t>
            </a:r>
            <a:r>
              <a:rPr lang="en-US" sz="1500" dirty="0"/>
              <a:t>learning was able to pattern match events widely dispersed in time</a:t>
            </a:r>
          </a:p>
        </p:txBody>
      </p:sp>
      <p:pic>
        <p:nvPicPr>
          <p:cNvPr id="25" name="Picture 24" descr="bzi_cho_glb_ho_2190_lo.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900" y="1257733"/>
            <a:ext cx="2493964" cy="1364678"/>
          </a:xfrm>
          <a:prstGeom prst="rect">
            <a:avLst/>
          </a:prstGeom>
        </p:spPr>
      </p:pic>
      <p:sp>
        <p:nvSpPr>
          <p:cNvPr id="23" name="Title 1"/>
          <p:cNvSpPr txBox="1">
            <a:spLocks/>
          </p:cNvSpPr>
          <p:nvPr/>
        </p:nvSpPr>
        <p:spPr bwMode="gray">
          <a:xfrm>
            <a:off x="469900" y="2754478"/>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chemeClr val="accent1">
                    <a:lumMod val="75000"/>
                  </a:schemeClr>
                </a:solidFill>
              </a:rPr>
              <a:t>Medical insurance plan </a:t>
            </a:r>
            <a:endParaRPr lang="en-US" sz="1500" b="1" dirty="0">
              <a:solidFill>
                <a:schemeClr val="accent1">
                  <a:lumMod val="75000"/>
                </a:schemeClr>
              </a:solidFill>
            </a:endParaRPr>
          </a:p>
        </p:txBody>
      </p:sp>
      <p:pic>
        <p:nvPicPr>
          <p:cNvPr id="26" name="Picture 25" descr="shutterstock_266812994_l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00" y="3064960"/>
            <a:ext cx="2493964" cy="1364678"/>
          </a:xfrm>
          <a:prstGeom prst="rect">
            <a:avLst/>
          </a:prstGeom>
        </p:spPr>
      </p:pic>
      <p:sp>
        <p:nvSpPr>
          <p:cNvPr id="30" name="Title 1"/>
          <p:cNvSpPr txBox="1">
            <a:spLocks/>
          </p:cNvSpPr>
          <p:nvPr/>
        </p:nvSpPr>
        <p:spPr bwMode="gray">
          <a:xfrm>
            <a:off x="469900" y="4586129"/>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5"/>
                </a:solidFill>
              </a:rPr>
              <a:t>Credit card company</a:t>
            </a:r>
          </a:p>
        </p:txBody>
      </p:sp>
      <p:sp>
        <p:nvSpPr>
          <p:cNvPr id="33" name="Title 1"/>
          <p:cNvSpPr txBox="1">
            <a:spLocks/>
          </p:cNvSpPr>
          <p:nvPr/>
        </p:nvSpPr>
        <p:spPr bwMode="gray">
          <a:xfrm>
            <a:off x="469900" y="947251"/>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3">
                    <a:lumMod val="75000"/>
                  </a:schemeClr>
                </a:solidFill>
              </a:rPr>
              <a:t>Government entity</a:t>
            </a:r>
          </a:p>
        </p:txBody>
      </p:sp>
      <p:pic>
        <p:nvPicPr>
          <p:cNvPr id="27" name="Picture 26" descr="D9R63T_lo.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900" y="4896610"/>
            <a:ext cx="2493964" cy="1364679"/>
          </a:xfrm>
          <a:prstGeom prst="rect">
            <a:avLst/>
          </a:prstGeom>
        </p:spPr>
      </p:pic>
    </p:spTree>
    <p:extLst>
      <p:ext uri="{BB962C8B-B14F-4D97-AF65-F5344CB8AC3E}">
        <p14:creationId xmlns:p14="http://schemas.microsoft.com/office/powerpoint/2010/main" val="24434558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Segmentation</a:t>
            </a:r>
          </a:p>
        </p:txBody>
      </p:sp>
      <p:sp>
        <p:nvSpPr>
          <p:cNvPr id="3" name="Text Placeholder 2"/>
          <p:cNvSpPr>
            <a:spLocks noGrp="1"/>
          </p:cNvSpPr>
          <p:nvPr>
            <p:ph type="body" idx="1"/>
          </p:nvPr>
        </p:nvSpPr>
        <p:spPr/>
        <p:txBody>
          <a:bodyPr/>
          <a:lstStyle/>
          <a:p>
            <a:r>
              <a:rPr lang="en-US" dirty="0"/>
              <a:t>Finding natural </a:t>
            </a:r>
            <a:r>
              <a:rPr lang="en-US" dirty="0" smtClean="0"/>
              <a:t>groupings in </a:t>
            </a:r>
            <a:r>
              <a:rPr lang="en-US" dirty="0"/>
              <a:t>data</a:t>
            </a:r>
          </a:p>
          <a:p>
            <a:endParaRPr lang="en-US" dirty="0"/>
          </a:p>
        </p:txBody>
      </p:sp>
    </p:spTree>
    <p:extLst>
      <p:ext uri="{BB962C8B-B14F-4D97-AF65-F5344CB8AC3E}">
        <p14:creationId xmlns:p14="http://schemas.microsoft.com/office/powerpoint/2010/main" val="13570338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69900" y="402587"/>
            <a:ext cx="11252200" cy="334102"/>
          </a:xfrm>
        </p:spPr>
        <p:txBody>
          <a:bodyPr/>
          <a:lstStyle/>
          <a:p>
            <a:r>
              <a:rPr lang="en-US" dirty="0"/>
              <a:t>Strategic Analytics and Insights</a:t>
            </a:r>
            <a:endParaRPr lang="en-US" noProof="0" dirty="0"/>
          </a:p>
        </p:txBody>
      </p:sp>
      <p:graphicFrame>
        <p:nvGraphicFramePr>
          <p:cNvPr id="6" name="Chart 5"/>
          <p:cNvGraphicFramePr/>
          <p:nvPr>
            <p:extLst>
              <p:ext uri="{D42A27DB-BD31-4B8C-83A1-F6EECF244321}">
                <p14:modId xmlns:p14="http://schemas.microsoft.com/office/powerpoint/2010/main" val="1900428321"/>
              </p:ext>
            </p:extLst>
          </p:nvPr>
        </p:nvGraphicFramePr>
        <p:xfrm>
          <a:off x="394549" y="1100029"/>
          <a:ext cx="5743015" cy="34818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9900" y="4621492"/>
            <a:ext cx="4653518" cy="153888"/>
          </a:xfrm>
          <a:prstGeom prst="rect">
            <a:avLst/>
          </a:prstGeom>
          <a:noFill/>
        </p:spPr>
        <p:txBody>
          <a:bodyPr wrap="none" lIns="0" tIns="0" rIns="0" bIns="0" rtlCol="0" anchor="t" anchorCtr="0">
            <a:spAutoFit/>
          </a:bodyPr>
          <a:lstStyle/>
          <a:p>
            <a:r>
              <a:rPr lang="en-US" sz="1000" dirty="0"/>
              <a:t>Source: http://www.basketball-reference.com/leagues/NBA_stats.html.</a:t>
            </a:r>
          </a:p>
        </p:txBody>
      </p:sp>
      <p:sp>
        <p:nvSpPr>
          <p:cNvPr id="8" name="Rectangle 7"/>
          <p:cNvSpPr/>
          <p:nvPr/>
        </p:nvSpPr>
        <p:spPr>
          <a:xfrm>
            <a:off x="1472702" y="4236448"/>
            <a:ext cx="583493" cy="246221"/>
          </a:xfrm>
          <a:prstGeom prst="rect">
            <a:avLst/>
          </a:prstGeom>
        </p:spPr>
        <p:txBody>
          <a:bodyPr wrap="none" lIns="0" tIns="0" rIns="0" bIns="0" anchor="ctr" anchorCtr="0">
            <a:spAutoFit/>
          </a:bodyPr>
          <a:lstStyle/>
          <a:p>
            <a:pPr algn="ctr"/>
            <a:r>
              <a:rPr lang="en-US" sz="1600" b="1" dirty="0" smtClean="0"/>
              <a:t>1980</a:t>
            </a:r>
            <a:endParaRPr lang="en-US" sz="1600" b="1" dirty="0"/>
          </a:p>
        </p:txBody>
      </p:sp>
      <p:sp>
        <p:nvSpPr>
          <p:cNvPr id="9" name="Rectangle 8"/>
          <p:cNvSpPr/>
          <p:nvPr/>
        </p:nvSpPr>
        <p:spPr>
          <a:xfrm>
            <a:off x="2853961" y="4236448"/>
            <a:ext cx="583493" cy="246221"/>
          </a:xfrm>
          <a:prstGeom prst="rect">
            <a:avLst/>
          </a:prstGeom>
        </p:spPr>
        <p:txBody>
          <a:bodyPr wrap="none" lIns="0" tIns="0" rIns="0" bIns="0" anchor="ctr" anchorCtr="0">
            <a:spAutoFit/>
          </a:bodyPr>
          <a:lstStyle/>
          <a:p>
            <a:pPr algn="ctr"/>
            <a:r>
              <a:rPr lang="en-US" sz="1600" b="1" dirty="0" smtClean="0"/>
              <a:t>1985</a:t>
            </a:r>
            <a:endParaRPr lang="en-US" sz="1600" b="1" dirty="0"/>
          </a:p>
        </p:txBody>
      </p:sp>
      <p:sp>
        <p:nvSpPr>
          <p:cNvPr id="10" name="Rectangle 9"/>
          <p:cNvSpPr/>
          <p:nvPr/>
        </p:nvSpPr>
        <p:spPr>
          <a:xfrm>
            <a:off x="4235220" y="4236448"/>
            <a:ext cx="583493" cy="246221"/>
          </a:xfrm>
          <a:prstGeom prst="rect">
            <a:avLst/>
          </a:prstGeom>
        </p:spPr>
        <p:txBody>
          <a:bodyPr wrap="none" lIns="0" tIns="0" rIns="0" bIns="0" anchor="ctr" anchorCtr="0">
            <a:spAutoFit/>
          </a:bodyPr>
          <a:lstStyle/>
          <a:p>
            <a:pPr algn="ctr"/>
            <a:r>
              <a:rPr lang="en-US" sz="1600" b="1" dirty="0" smtClean="0"/>
              <a:t>1990</a:t>
            </a:r>
            <a:endParaRPr lang="en-US" sz="1600" b="1" dirty="0"/>
          </a:p>
        </p:txBody>
      </p:sp>
      <p:sp>
        <p:nvSpPr>
          <p:cNvPr id="11" name="Rectangle 10"/>
          <p:cNvSpPr/>
          <p:nvPr/>
        </p:nvSpPr>
        <p:spPr>
          <a:xfrm>
            <a:off x="5616479" y="4236448"/>
            <a:ext cx="583493" cy="246221"/>
          </a:xfrm>
          <a:prstGeom prst="rect">
            <a:avLst/>
          </a:prstGeom>
        </p:spPr>
        <p:txBody>
          <a:bodyPr wrap="none" lIns="0" tIns="0" rIns="0" bIns="0" anchor="ctr" anchorCtr="0">
            <a:spAutoFit/>
          </a:bodyPr>
          <a:lstStyle/>
          <a:p>
            <a:pPr algn="ctr"/>
            <a:r>
              <a:rPr lang="en-US" sz="1600" b="1" dirty="0" smtClean="0"/>
              <a:t>1995</a:t>
            </a:r>
            <a:endParaRPr lang="en-US" sz="1600" b="1" dirty="0"/>
          </a:p>
        </p:txBody>
      </p:sp>
      <p:sp>
        <p:nvSpPr>
          <p:cNvPr id="12" name="Rectangle 11"/>
          <p:cNvSpPr/>
          <p:nvPr/>
        </p:nvSpPr>
        <p:spPr bwMode="gray">
          <a:xfrm>
            <a:off x="-1" y="4906937"/>
            <a:ext cx="5974081" cy="1442492"/>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smtClean="0">
              <a:solidFill>
                <a:schemeClr val="bg1"/>
              </a:solidFill>
            </a:endParaRPr>
          </a:p>
        </p:txBody>
      </p:sp>
      <p:sp>
        <p:nvSpPr>
          <p:cNvPr id="13" name="Rectangle 12"/>
          <p:cNvSpPr/>
          <p:nvPr/>
        </p:nvSpPr>
        <p:spPr>
          <a:xfrm>
            <a:off x="469900" y="5066491"/>
            <a:ext cx="5334000" cy="11233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i="1" dirty="0" smtClean="0">
                <a:solidFill>
                  <a:schemeClr val="bg1"/>
                </a:solidFill>
              </a:rPr>
              <a:t>No </a:t>
            </a:r>
            <a:r>
              <a:rPr lang="en-US" i="1" dirty="0">
                <a:solidFill>
                  <a:schemeClr val="bg1"/>
                </a:solidFill>
              </a:rPr>
              <a:t>one really executed a game </a:t>
            </a:r>
            <a:r>
              <a:rPr lang="en-US" i="1" dirty="0" smtClean="0">
                <a:solidFill>
                  <a:schemeClr val="bg1"/>
                </a:solidFill>
              </a:rPr>
              <a:t>plan…</a:t>
            </a:r>
            <a:br>
              <a:rPr lang="en-US" i="1" dirty="0" smtClean="0">
                <a:solidFill>
                  <a:schemeClr val="bg1"/>
                </a:solidFill>
              </a:rPr>
            </a:br>
            <a:r>
              <a:rPr lang="en-US" i="1" dirty="0" smtClean="0">
                <a:solidFill>
                  <a:schemeClr val="bg1"/>
                </a:solidFill>
              </a:rPr>
              <a:t>around </a:t>
            </a:r>
            <a:r>
              <a:rPr lang="en-US" i="1" dirty="0">
                <a:solidFill>
                  <a:schemeClr val="bg1"/>
                </a:solidFill>
              </a:rPr>
              <a:t>the 3-</a:t>
            </a:r>
            <a:r>
              <a:rPr lang="en-US" i="1" dirty="0" smtClean="0">
                <a:solidFill>
                  <a:schemeClr val="bg1"/>
                </a:solidFill>
              </a:rPr>
              <a:t>pointer. Golden </a:t>
            </a:r>
            <a:r>
              <a:rPr lang="en-US" i="1" dirty="0">
                <a:solidFill>
                  <a:schemeClr val="bg1"/>
                </a:solidFill>
              </a:rPr>
              <a:t>State made </a:t>
            </a:r>
            <a:r>
              <a:rPr lang="en-US" b="1" i="1" dirty="0">
                <a:solidFill>
                  <a:schemeClr val="bg1"/>
                </a:solidFill>
              </a:rPr>
              <a:t>1,025</a:t>
            </a:r>
            <a:r>
              <a:rPr lang="en-US" i="1" dirty="0">
                <a:solidFill>
                  <a:schemeClr val="bg1"/>
                </a:solidFill>
              </a:rPr>
              <a:t> </a:t>
            </a:r>
            <a:r>
              <a:rPr lang="en-US" i="1" dirty="0" smtClean="0">
                <a:solidFill>
                  <a:schemeClr val="bg1"/>
                </a:solidFill>
              </a:rPr>
              <a:t>3-pointers </a:t>
            </a:r>
            <a:r>
              <a:rPr lang="en-US" i="1" dirty="0">
                <a:solidFill>
                  <a:schemeClr val="bg1"/>
                </a:solidFill>
              </a:rPr>
              <a:t>in 2016, an NBA </a:t>
            </a:r>
            <a:r>
              <a:rPr lang="en-US" i="1" dirty="0" smtClean="0">
                <a:solidFill>
                  <a:schemeClr val="bg1"/>
                </a:solidFill>
              </a:rPr>
              <a:t>record</a:t>
            </a:r>
          </a:p>
          <a:p>
            <a:pPr algn="r"/>
            <a:r>
              <a:rPr lang="en-US" sz="1400" b="1" dirty="0" smtClean="0">
                <a:solidFill>
                  <a:schemeClr val="bg1"/>
                </a:solidFill>
              </a:rPr>
              <a:t>Wall </a:t>
            </a:r>
            <a:r>
              <a:rPr lang="en-US" sz="1400" b="1" dirty="0">
                <a:solidFill>
                  <a:schemeClr val="bg1"/>
                </a:solidFill>
              </a:rPr>
              <a:t>Street Journal, April 2016</a:t>
            </a:r>
          </a:p>
        </p:txBody>
      </p:sp>
      <p:sp>
        <p:nvSpPr>
          <p:cNvPr id="14" name="Freeform 5"/>
          <p:cNvSpPr>
            <a:spLocks noEditPoints="1"/>
          </p:cNvSpPr>
          <p:nvPr/>
        </p:nvSpPr>
        <p:spPr bwMode="auto">
          <a:xfrm>
            <a:off x="-1" y="4906936"/>
            <a:ext cx="378124" cy="386583"/>
          </a:xfrm>
          <a:custGeom>
            <a:avLst/>
            <a:gdLst>
              <a:gd name="T0" fmla="*/ 20 w 83"/>
              <a:gd name="T1" fmla="*/ 36 h 79"/>
              <a:gd name="T2" fmla="*/ 20 w 83"/>
              <a:gd name="T3" fmla="*/ 43 h 79"/>
              <a:gd name="T4" fmla="*/ 36 w 83"/>
              <a:gd name="T5" fmla="*/ 43 h 79"/>
              <a:gd name="T6" fmla="*/ 36 w 83"/>
              <a:gd name="T7" fmla="*/ 79 h 79"/>
              <a:gd name="T8" fmla="*/ 0 w 83"/>
              <a:gd name="T9" fmla="*/ 79 h 79"/>
              <a:gd name="T10" fmla="*/ 0 w 83"/>
              <a:gd name="T11" fmla="*/ 43 h 79"/>
              <a:gd name="T12" fmla="*/ 0 w 83"/>
              <a:gd name="T13" fmla="*/ 43 h 79"/>
              <a:gd name="T14" fmla="*/ 0 w 83"/>
              <a:gd name="T15" fmla="*/ 36 h 79"/>
              <a:gd name="T16" fmla="*/ 12 w 83"/>
              <a:gd name="T17" fmla="*/ 6 h 79"/>
              <a:gd name="T18" fmla="*/ 32 w 83"/>
              <a:gd name="T19" fmla="*/ 0 h 79"/>
              <a:gd name="T20" fmla="*/ 32 w 83"/>
              <a:gd name="T21" fmla="*/ 19 h 79"/>
              <a:gd name="T22" fmla="*/ 20 w 83"/>
              <a:gd name="T23" fmla="*/ 36 h 79"/>
              <a:gd name="T24" fmla="*/ 79 w 83"/>
              <a:gd name="T25" fmla="*/ 19 h 79"/>
              <a:gd name="T26" fmla="*/ 79 w 83"/>
              <a:gd name="T27" fmla="*/ 0 h 79"/>
              <a:gd name="T28" fmla="*/ 59 w 83"/>
              <a:gd name="T29" fmla="*/ 6 h 79"/>
              <a:gd name="T30" fmla="*/ 47 w 83"/>
              <a:gd name="T31" fmla="*/ 36 h 79"/>
              <a:gd name="T32" fmla="*/ 47 w 83"/>
              <a:gd name="T33" fmla="*/ 43 h 79"/>
              <a:gd name="T34" fmla="*/ 47 w 83"/>
              <a:gd name="T35" fmla="*/ 43 h 79"/>
              <a:gd name="T36" fmla="*/ 47 w 83"/>
              <a:gd name="T37" fmla="*/ 79 h 79"/>
              <a:gd name="T38" fmla="*/ 83 w 83"/>
              <a:gd name="T39" fmla="*/ 79 h 79"/>
              <a:gd name="T40" fmla="*/ 83 w 83"/>
              <a:gd name="T41" fmla="*/ 43 h 79"/>
              <a:gd name="T42" fmla="*/ 66 w 83"/>
              <a:gd name="T43" fmla="*/ 43 h 79"/>
              <a:gd name="T44" fmla="*/ 66 w 83"/>
              <a:gd name="T45" fmla="*/ 36 h 79"/>
              <a:gd name="T46" fmla="*/ 79 w 83"/>
              <a:gd name="T4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9">
                <a:moveTo>
                  <a:pt x="20" y="36"/>
                </a:moveTo>
                <a:cubicBezTo>
                  <a:pt x="20" y="43"/>
                  <a:pt x="20" y="43"/>
                  <a:pt x="20" y="43"/>
                </a:cubicBezTo>
                <a:cubicBezTo>
                  <a:pt x="36" y="43"/>
                  <a:pt x="36" y="43"/>
                  <a:pt x="36" y="43"/>
                </a:cubicBezTo>
                <a:cubicBezTo>
                  <a:pt x="36" y="79"/>
                  <a:pt x="36" y="79"/>
                  <a:pt x="36" y="79"/>
                </a:cubicBezTo>
                <a:cubicBezTo>
                  <a:pt x="0" y="79"/>
                  <a:pt x="0" y="79"/>
                  <a:pt x="0" y="79"/>
                </a:cubicBezTo>
                <a:cubicBezTo>
                  <a:pt x="0" y="43"/>
                  <a:pt x="0" y="43"/>
                  <a:pt x="0" y="43"/>
                </a:cubicBezTo>
                <a:cubicBezTo>
                  <a:pt x="0" y="43"/>
                  <a:pt x="0" y="43"/>
                  <a:pt x="0" y="43"/>
                </a:cubicBezTo>
                <a:cubicBezTo>
                  <a:pt x="0" y="36"/>
                  <a:pt x="0" y="36"/>
                  <a:pt x="0" y="36"/>
                </a:cubicBezTo>
                <a:cubicBezTo>
                  <a:pt x="0" y="23"/>
                  <a:pt x="4" y="13"/>
                  <a:pt x="12" y="6"/>
                </a:cubicBezTo>
                <a:cubicBezTo>
                  <a:pt x="17" y="2"/>
                  <a:pt x="24" y="0"/>
                  <a:pt x="32" y="0"/>
                </a:cubicBezTo>
                <a:cubicBezTo>
                  <a:pt x="32" y="19"/>
                  <a:pt x="32" y="19"/>
                  <a:pt x="32" y="19"/>
                </a:cubicBezTo>
                <a:cubicBezTo>
                  <a:pt x="28" y="19"/>
                  <a:pt x="20" y="19"/>
                  <a:pt x="20" y="36"/>
                </a:cubicBezTo>
                <a:close/>
                <a:moveTo>
                  <a:pt x="79" y="19"/>
                </a:moveTo>
                <a:cubicBezTo>
                  <a:pt x="79" y="0"/>
                  <a:pt x="79" y="0"/>
                  <a:pt x="79" y="0"/>
                </a:cubicBezTo>
                <a:cubicBezTo>
                  <a:pt x="71" y="0"/>
                  <a:pt x="64" y="2"/>
                  <a:pt x="59" y="6"/>
                </a:cubicBezTo>
                <a:cubicBezTo>
                  <a:pt x="51" y="13"/>
                  <a:pt x="47" y="23"/>
                  <a:pt x="47" y="36"/>
                </a:cubicBezTo>
                <a:cubicBezTo>
                  <a:pt x="47" y="43"/>
                  <a:pt x="47" y="43"/>
                  <a:pt x="47" y="43"/>
                </a:cubicBezTo>
                <a:cubicBezTo>
                  <a:pt x="47" y="43"/>
                  <a:pt x="47" y="43"/>
                  <a:pt x="47" y="43"/>
                </a:cubicBezTo>
                <a:cubicBezTo>
                  <a:pt x="47" y="79"/>
                  <a:pt x="47" y="79"/>
                  <a:pt x="47" y="79"/>
                </a:cubicBezTo>
                <a:cubicBezTo>
                  <a:pt x="83" y="79"/>
                  <a:pt x="83" y="79"/>
                  <a:pt x="83" y="79"/>
                </a:cubicBezTo>
                <a:cubicBezTo>
                  <a:pt x="83" y="43"/>
                  <a:pt x="83" y="43"/>
                  <a:pt x="83" y="43"/>
                </a:cubicBezTo>
                <a:cubicBezTo>
                  <a:pt x="66" y="43"/>
                  <a:pt x="66" y="43"/>
                  <a:pt x="66" y="43"/>
                </a:cubicBezTo>
                <a:cubicBezTo>
                  <a:pt x="66" y="36"/>
                  <a:pt x="66" y="36"/>
                  <a:pt x="66" y="36"/>
                </a:cubicBezTo>
                <a:cubicBezTo>
                  <a:pt x="66" y="19"/>
                  <a:pt x="74" y="19"/>
                  <a:pt x="79" y="19"/>
                </a:cubicBezTo>
                <a:close/>
              </a:path>
            </a:pathLst>
          </a:custGeom>
          <a:solidFill>
            <a:schemeClr val="bg1">
              <a:alpha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2" descr="Z:\Users\jaynair\Documents\Windows7 data\Documents\Resources\Worked Files\2017\September 2017\September 13\94524 Cypher Keynote Talk\Graphics\iStock-58998111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60456" y="1100029"/>
            <a:ext cx="5161643" cy="524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761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Segmentation using K-means Algorithm and Gaussian Mixture Modeling</a:t>
            </a:r>
          </a:p>
        </p:txBody>
      </p:sp>
      <p:pic>
        <p:nvPicPr>
          <p:cNvPr id="3" name="Picture 2" descr="kmeans.png"/>
          <p:cNvPicPr>
            <a:picLocks noChangeAspect="1"/>
          </p:cNvPicPr>
          <p:nvPr/>
        </p:nvPicPr>
        <p:blipFill rotWithShape="1">
          <a:blip r:embed="rId2" cstate="screen">
            <a:extLst>
              <a:ext uri="{28A0092B-C50C-407E-A947-70E740481C1C}">
                <a14:useLocalDpi xmlns:a14="http://schemas.microsoft.com/office/drawing/2010/main"/>
              </a:ext>
            </a:extLst>
          </a:blip>
          <a:srcRect l="7179" t="2769" r="7859"/>
          <a:stretch/>
        </p:blipFill>
        <p:spPr>
          <a:xfrm>
            <a:off x="469900" y="1662567"/>
            <a:ext cx="5533690" cy="3989914"/>
          </a:xfrm>
          <a:prstGeom prst="rect">
            <a:avLst/>
          </a:prstGeom>
        </p:spPr>
      </p:pic>
      <p:sp>
        <p:nvSpPr>
          <p:cNvPr id="4" name="Oval 3"/>
          <p:cNvSpPr/>
          <p:nvPr/>
        </p:nvSpPr>
        <p:spPr>
          <a:xfrm>
            <a:off x="2644227" y="2962354"/>
            <a:ext cx="977642" cy="979431"/>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5" name="Oval 4"/>
          <p:cNvSpPr/>
          <p:nvPr/>
        </p:nvSpPr>
        <p:spPr>
          <a:xfrm>
            <a:off x="3566454" y="2638898"/>
            <a:ext cx="977642" cy="979431"/>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Arial"/>
              <a:ea typeface="+mn-ea"/>
              <a:cs typeface="+mn-cs"/>
            </a:endParaRPr>
          </a:p>
        </p:txBody>
      </p:sp>
      <p:pic>
        <p:nvPicPr>
          <p:cNvPr id="6" name="Picture 5" descr="kmeans.png"/>
          <p:cNvPicPr>
            <a:picLocks noChangeAspect="1"/>
          </p:cNvPicPr>
          <p:nvPr/>
        </p:nvPicPr>
        <p:blipFill rotWithShape="1">
          <a:blip r:embed="rId2" cstate="screen">
            <a:extLst>
              <a:ext uri="{28A0092B-C50C-407E-A947-70E740481C1C}">
                <a14:useLocalDpi xmlns:a14="http://schemas.microsoft.com/office/drawing/2010/main"/>
              </a:ext>
            </a:extLst>
          </a:blip>
          <a:srcRect l="7179" t="2769" r="7859"/>
          <a:stretch/>
        </p:blipFill>
        <p:spPr>
          <a:xfrm>
            <a:off x="6240016" y="1662567"/>
            <a:ext cx="5533690" cy="3989914"/>
          </a:xfrm>
          <a:prstGeom prst="rect">
            <a:avLst/>
          </a:prstGeom>
        </p:spPr>
      </p:pic>
      <p:sp>
        <p:nvSpPr>
          <p:cNvPr id="7" name="Oval 6"/>
          <p:cNvSpPr/>
          <p:nvPr/>
        </p:nvSpPr>
        <p:spPr>
          <a:xfrm rot="1550628">
            <a:off x="7477589" y="3198994"/>
            <a:ext cx="3501777" cy="72782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8" name="Oval 7"/>
          <p:cNvSpPr/>
          <p:nvPr/>
        </p:nvSpPr>
        <p:spPr>
          <a:xfrm>
            <a:off x="9311671" y="2639921"/>
            <a:ext cx="978408" cy="97840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9907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Segmentation in Action</a:t>
            </a:r>
          </a:p>
        </p:txBody>
      </p:sp>
      <p:sp>
        <p:nvSpPr>
          <p:cNvPr id="4" name="Pentagon 3"/>
          <p:cNvSpPr/>
          <p:nvPr/>
        </p:nvSpPr>
        <p:spPr bwMode="gray">
          <a:xfrm>
            <a:off x="3089565" y="1257732"/>
            <a:ext cx="4472246" cy="1364679"/>
          </a:xfrm>
          <a:prstGeom prst="homePlate">
            <a:avLst>
              <a:gd name="adj" fmla="val 20937"/>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5" name="Title 1"/>
          <p:cNvSpPr txBox="1">
            <a:spLocks/>
          </p:cNvSpPr>
          <p:nvPr/>
        </p:nvSpPr>
        <p:spPr bwMode="gray">
          <a:xfrm>
            <a:off x="3089565"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6" name="Title 1"/>
          <p:cNvSpPr txBox="1">
            <a:spLocks/>
          </p:cNvSpPr>
          <p:nvPr/>
        </p:nvSpPr>
        <p:spPr bwMode="gray">
          <a:xfrm>
            <a:off x="7659524"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7" name="Rectangle 6"/>
          <p:cNvSpPr/>
          <p:nvPr/>
        </p:nvSpPr>
        <p:spPr bwMode="gray">
          <a:xfrm>
            <a:off x="7659524" y="1257732"/>
            <a:ext cx="4062575" cy="1364679"/>
          </a:xfrm>
          <a:prstGeom prst="rect">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8" name="Content Placeholder 1"/>
          <p:cNvSpPr txBox="1">
            <a:spLocks/>
          </p:cNvSpPr>
          <p:nvPr/>
        </p:nvSpPr>
        <p:spPr>
          <a:xfrm>
            <a:off x="3191979" y="1312958"/>
            <a:ext cx="4109610" cy="769441"/>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100M customers with low margins on seat upsell </a:t>
            </a:r>
          </a:p>
          <a:p>
            <a:pPr lvl="1">
              <a:spcAft>
                <a:spcPts val="600"/>
              </a:spcAft>
            </a:pPr>
            <a:r>
              <a:rPr lang="en-US" sz="1500" dirty="0"/>
              <a:t>Mixed customer sentiment and low NPS</a:t>
            </a:r>
          </a:p>
        </p:txBody>
      </p:sp>
      <p:sp>
        <p:nvSpPr>
          <p:cNvPr id="9" name="Content Placeholder 1"/>
          <p:cNvSpPr txBox="1">
            <a:spLocks/>
          </p:cNvSpPr>
          <p:nvPr/>
        </p:nvSpPr>
        <p:spPr>
          <a:xfrm>
            <a:off x="7740528" y="1312958"/>
            <a:ext cx="3943584" cy="1000274"/>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segments of low and high price elasticity</a:t>
            </a:r>
          </a:p>
          <a:p>
            <a:pPr lvl="1">
              <a:spcAft>
                <a:spcPts val="600"/>
              </a:spcAft>
            </a:pPr>
            <a:r>
              <a:rPr lang="en-US" sz="1500" dirty="0"/>
              <a:t>Developed interventions to exploit differential price elasticities </a:t>
            </a:r>
          </a:p>
        </p:txBody>
      </p:sp>
      <p:sp>
        <p:nvSpPr>
          <p:cNvPr id="10" name="Pentagon 9"/>
          <p:cNvSpPr/>
          <p:nvPr/>
        </p:nvSpPr>
        <p:spPr bwMode="gray">
          <a:xfrm>
            <a:off x="3089565" y="3064960"/>
            <a:ext cx="4472246" cy="1364679"/>
          </a:xfrm>
          <a:prstGeom prst="homePlate">
            <a:avLst>
              <a:gd name="adj" fmla="val 20937"/>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1" name="Title 1"/>
          <p:cNvSpPr txBox="1">
            <a:spLocks/>
          </p:cNvSpPr>
          <p:nvPr/>
        </p:nvSpPr>
        <p:spPr bwMode="gray">
          <a:xfrm>
            <a:off x="3089565"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2" name="Title 1"/>
          <p:cNvSpPr txBox="1">
            <a:spLocks/>
          </p:cNvSpPr>
          <p:nvPr/>
        </p:nvSpPr>
        <p:spPr bwMode="gray">
          <a:xfrm>
            <a:off x="7659524"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3" name="Rectangle 12"/>
          <p:cNvSpPr/>
          <p:nvPr/>
        </p:nvSpPr>
        <p:spPr bwMode="gray">
          <a:xfrm>
            <a:off x="7659524" y="3064960"/>
            <a:ext cx="4062575" cy="1364679"/>
          </a:xfrm>
          <a:prstGeom prst="rect">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4" name="Content Placeholder 1"/>
          <p:cNvSpPr txBox="1">
            <a:spLocks/>
          </p:cNvSpPr>
          <p:nvPr/>
        </p:nvSpPr>
        <p:spPr>
          <a:xfrm>
            <a:off x="3191979" y="3120186"/>
            <a:ext cx="4109610" cy="461665"/>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Customers indicated low satisfaction rates in surveys</a:t>
            </a:r>
          </a:p>
        </p:txBody>
      </p:sp>
      <p:sp>
        <p:nvSpPr>
          <p:cNvPr id="15" name="Content Placeholder 1"/>
          <p:cNvSpPr txBox="1">
            <a:spLocks/>
          </p:cNvSpPr>
          <p:nvPr/>
        </p:nvSpPr>
        <p:spPr>
          <a:xfrm>
            <a:off x="7740528" y="3120186"/>
            <a:ext cx="3943584" cy="1231106"/>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3 key segments of customers from 100,000 account data and designed appropriate accounts </a:t>
            </a:r>
          </a:p>
          <a:p>
            <a:pPr lvl="1">
              <a:spcAft>
                <a:spcPts val="600"/>
              </a:spcAft>
            </a:pPr>
            <a:r>
              <a:rPr lang="en-US" sz="1500" dirty="0"/>
              <a:t>High offer take rate and improved survey results</a:t>
            </a:r>
          </a:p>
        </p:txBody>
      </p:sp>
      <p:sp>
        <p:nvSpPr>
          <p:cNvPr id="16" name="Pentagon 15"/>
          <p:cNvSpPr/>
          <p:nvPr/>
        </p:nvSpPr>
        <p:spPr bwMode="gray">
          <a:xfrm>
            <a:off x="3089565" y="4896610"/>
            <a:ext cx="4472246" cy="1364679"/>
          </a:xfrm>
          <a:prstGeom prst="homePlate">
            <a:avLst>
              <a:gd name="adj" fmla="val 20937"/>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7" name="Title 1"/>
          <p:cNvSpPr txBox="1">
            <a:spLocks/>
          </p:cNvSpPr>
          <p:nvPr/>
        </p:nvSpPr>
        <p:spPr bwMode="gray">
          <a:xfrm>
            <a:off x="3089565"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8" name="Title 1"/>
          <p:cNvSpPr txBox="1">
            <a:spLocks/>
          </p:cNvSpPr>
          <p:nvPr/>
        </p:nvSpPr>
        <p:spPr bwMode="gray">
          <a:xfrm>
            <a:off x="7659524"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9" name="Rectangle 18"/>
          <p:cNvSpPr/>
          <p:nvPr/>
        </p:nvSpPr>
        <p:spPr bwMode="gray">
          <a:xfrm>
            <a:off x="7659524" y="4896610"/>
            <a:ext cx="4062575" cy="1364679"/>
          </a:xfrm>
          <a:prstGeom prst="rect">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20" name="Content Placeholder 1"/>
          <p:cNvSpPr txBox="1">
            <a:spLocks/>
          </p:cNvSpPr>
          <p:nvPr/>
        </p:nvSpPr>
        <p:spPr>
          <a:xfrm>
            <a:off x="3191979" y="4951836"/>
            <a:ext cx="4109610" cy="461665"/>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TV viewers switching channels during news programming </a:t>
            </a:r>
          </a:p>
        </p:txBody>
      </p:sp>
      <p:sp>
        <p:nvSpPr>
          <p:cNvPr id="21" name="Content Placeholder 1"/>
          <p:cNvSpPr txBox="1">
            <a:spLocks/>
          </p:cNvSpPr>
          <p:nvPr/>
        </p:nvSpPr>
        <p:spPr>
          <a:xfrm>
            <a:off x="7740528" y="4951836"/>
            <a:ext cx="3943584" cy="769441"/>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segment that had viewing patterns correlated to news content</a:t>
            </a:r>
          </a:p>
          <a:p>
            <a:pPr lvl="1">
              <a:spcAft>
                <a:spcPts val="600"/>
              </a:spcAft>
            </a:pPr>
            <a:r>
              <a:rPr lang="en-US" sz="1500" dirty="0"/>
              <a:t>Leveraged for advertising sales</a:t>
            </a:r>
          </a:p>
        </p:txBody>
      </p:sp>
      <p:sp>
        <p:nvSpPr>
          <p:cNvPr id="23" name="Title 1"/>
          <p:cNvSpPr txBox="1">
            <a:spLocks/>
          </p:cNvSpPr>
          <p:nvPr/>
        </p:nvSpPr>
        <p:spPr bwMode="gray">
          <a:xfrm>
            <a:off x="469900" y="2754478"/>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1">
                    <a:lumMod val="75000"/>
                  </a:schemeClr>
                </a:solidFill>
              </a:rPr>
              <a:t>Bank</a:t>
            </a:r>
          </a:p>
        </p:txBody>
      </p:sp>
      <p:sp>
        <p:nvSpPr>
          <p:cNvPr id="30" name="Title 1"/>
          <p:cNvSpPr txBox="1">
            <a:spLocks/>
          </p:cNvSpPr>
          <p:nvPr/>
        </p:nvSpPr>
        <p:spPr bwMode="gray">
          <a:xfrm>
            <a:off x="469900" y="4586129"/>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5"/>
                </a:solidFill>
              </a:rPr>
              <a:t>National Media Org.</a:t>
            </a:r>
          </a:p>
        </p:txBody>
      </p:sp>
      <p:sp>
        <p:nvSpPr>
          <p:cNvPr id="33" name="Title 1"/>
          <p:cNvSpPr txBox="1">
            <a:spLocks/>
          </p:cNvSpPr>
          <p:nvPr/>
        </p:nvSpPr>
        <p:spPr bwMode="gray">
          <a:xfrm>
            <a:off x="469900" y="947251"/>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3">
                    <a:lumMod val="75000"/>
                  </a:schemeClr>
                </a:solidFill>
              </a:rPr>
              <a:t>Major Airline</a:t>
            </a:r>
          </a:p>
        </p:txBody>
      </p:sp>
      <p:pic>
        <p:nvPicPr>
          <p:cNvPr id="28" name="Picture 27" descr="ind_man_glb_ho_2257_lo.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899" y="1257732"/>
            <a:ext cx="2493963" cy="1364679"/>
          </a:xfrm>
          <a:prstGeom prst="rect">
            <a:avLst/>
          </a:prstGeom>
        </p:spPr>
      </p:pic>
      <p:pic>
        <p:nvPicPr>
          <p:cNvPr id="29" name="Picture 28" descr="shutterstock_249820405_l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898" y="3064960"/>
            <a:ext cx="2493965" cy="1364679"/>
          </a:xfrm>
          <a:prstGeom prst="rect">
            <a:avLst/>
          </a:prstGeom>
        </p:spPr>
      </p:pic>
      <p:pic>
        <p:nvPicPr>
          <p:cNvPr id="31" name="Picture 2" descr="Z:\Users\jaynair\Documents\Windows7 data\Documents\Resources\Worked Files\2017\September 2017\September 13\94524 Cypher Keynote Talk\Graphics\ind_tmt_glb_ho_2194_lo(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9900" y="4896610"/>
            <a:ext cx="2493964" cy="136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701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 segment and learn</a:t>
            </a:r>
          </a:p>
        </p:txBody>
      </p:sp>
      <p:sp>
        <p:nvSpPr>
          <p:cNvPr id="3" name="Text Placeholder 2"/>
          <p:cNvSpPr>
            <a:spLocks noGrp="1"/>
          </p:cNvSpPr>
          <p:nvPr>
            <p:ph type="body" idx="1"/>
          </p:nvPr>
        </p:nvSpPr>
        <p:spPr/>
        <p:txBody>
          <a:bodyPr/>
          <a:lstStyle/>
          <a:p>
            <a:r>
              <a:rPr lang="en-US" dirty="0"/>
              <a:t>Treating customers to change </a:t>
            </a:r>
            <a:r>
              <a:rPr lang="en-US" dirty="0" smtClean="0"/>
              <a:t/>
            </a:r>
            <a:br>
              <a:rPr lang="en-US" dirty="0" smtClean="0"/>
            </a:br>
            <a:r>
              <a:rPr lang="en-US" dirty="0" smtClean="0"/>
              <a:t>their </a:t>
            </a:r>
            <a:r>
              <a:rPr lang="en-US" dirty="0"/>
              <a:t>behavior </a:t>
            </a:r>
          </a:p>
        </p:txBody>
      </p:sp>
    </p:spTree>
    <p:extLst>
      <p:ext uri="{BB962C8B-B14F-4D97-AF65-F5344CB8AC3E}">
        <p14:creationId xmlns:p14="http://schemas.microsoft.com/office/powerpoint/2010/main" val="30803117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9900" y="986417"/>
            <a:ext cx="11252200" cy="492443"/>
          </a:xfrm>
        </p:spPr>
        <p:txBody>
          <a:bodyPr>
            <a:spAutoFit/>
          </a:bodyPr>
          <a:lstStyle/>
          <a:p>
            <a:r>
              <a:rPr lang="en-US" sz="1600" dirty="0"/>
              <a:t>Classification determines which customers should receive </a:t>
            </a:r>
            <a:r>
              <a:rPr lang="en-US" sz="1600" dirty="0" smtClean="0"/>
              <a:t>treatments, segmentation recognizes customers that will respond similarly to treatments, and the learning matches treatments to segments</a:t>
            </a:r>
            <a:endParaRPr lang="en-US" sz="1600" dirty="0"/>
          </a:p>
        </p:txBody>
      </p:sp>
      <p:sp>
        <p:nvSpPr>
          <p:cNvPr id="3" name="Title 2"/>
          <p:cNvSpPr>
            <a:spLocks noGrp="1"/>
          </p:cNvSpPr>
          <p:nvPr>
            <p:ph type="title"/>
          </p:nvPr>
        </p:nvSpPr>
        <p:spPr/>
        <p:txBody>
          <a:bodyPr/>
          <a:lstStyle/>
          <a:p>
            <a:r>
              <a:rPr lang="en-US" dirty="0"/>
              <a:t>Classify, Segment and Learn</a:t>
            </a:r>
          </a:p>
        </p:txBody>
      </p:sp>
      <p:grpSp>
        <p:nvGrpSpPr>
          <p:cNvPr id="7" name="Group 6"/>
          <p:cNvGrpSpPr/>
          <p:nvPr/>
        </p:nvGrpSpPr>
        <p:grpSpPr>
          <a:xfrm>
            <a:off x="9561323" y="2372591"/>
            <a:ext cx="1624098" cy="1715746"/>
            <a:chOff x="6991988" y="2461575"/>
            <a:chExt cx="1362369" cy="1439248"/>
          </a:xfrm>
        </p:grpSpPr>
        <p:cxnSp>
          <p:nvCxnSpPr>
            <p:cNvPr id="8" name="Straight Arrow Connector 7"/>
            <p:cNvCxnSpPr/>
            <p:nvPr/>
          </p:nvCxnSpPr>
          <p:spPr>
            <a:xfrm flipV="1">
              <a:off x="6991989" y="3394416"/>
              <a:ext cx="368078" cy="299869"/>
            </a:xfrm>
            <a:prstGeom prst="straightConnector1">
              <a:avLst/>
            </a:prstGeom>
            <a:ln>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991989" y="2531157"/>
              <a:ext cx="11154" cy="1172216"/>
            </a:xfrm>
            <a:prstGeom prst="straightConnector1">
              <a:avLst/>
            </a:prstGeom>
            <a:ln>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991988" y="3694285"/>
              <a:ext cx="1362369" cy="206538"/>
            </a:xfrm>
            <a:prstGeom prst="straightConnector1">
              <a:avLst/>
            </a:prstGeom>
            <a:ln>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7062323" y="2774069"/>
              <a:ext cx="858654" cy="686721"/>
              <a:chOff x="6552079" y="2699357"/>
              <a:chExt cx="858654" cy="686721"/>
            </a:xfrm>
          </p:grpSpPr>
          <p:sp>
            <p:nvSpPr>
              <p:cNvPr id="60" name="Oval 59"/>
              <p:cNvSpPr/>
              <p:nvPr/>
            </p:nvSpPr>
            <p:spPr bwMode="auto">
              <a:xfrm rot="10800000" flipV="1">
                <a:off x="6552079" y="3143492"/>
                <a:ext cx="175260" cy="144087"/>
              </a:xfrm>
              <a:prstGeom prst="ellipse">
                <a:avLst/>
              </a:prstGeom>
              <a:solidFill>
                <a:srgbClr val="01216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nvGrpSpPr>
              <p:cNvPr id="61" name="Group 60"/>
              <p:cNvGrpSpPr/>
              <p:nvPr/>
            </p:nvGrpSpPr>
            <p:grpSpPr>
              <a:xfrm>
                <a:off x="6587802" y="2699357"/>
                <a:ext cx="822931" cy="686721"/>
                <a:chOff x="6587802" y="2699357"/>
                <a:chExt cx="822931" cy="686721"/>
              </a:xfrm>
              <a:solidFill>
                <a:srgbClr val="012169"/>
              </a:solidFill>
            </p:grpSpPr>
            <p:sp>
              <p:nvSpPr>
                <p:cNvPr id="62" name="Oval 61"/>
                <p:cNvSpPr/>
                <p:nvPr/>
              </p:nvSpPr>
              <p:spPr bwMode="auto">
                <a:xfrm rot="10800000" flipV="1">
                  <a:off x="6903407" y="2720083"/>
                  <a:ext cx="174138" cy="138676"/>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3" name="Oval 62"/>
                <p:cNvSpPr>
                  <a:spLocks noChangeAspect="1"/>
                </p:cNvSpPr>
                <p:nvPr/>
              </p:nvSpPr>
              <p:spPr bwMode="auto">
                <a:xfrm flipV="1">
                  <a:off x="6647727" y="2966085"/>
                  <a:ext cx="190490" cy="156608"/>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4" name="Oval 63"/>
                <p:cNvSpPr/>
                <p:nvPr/>
              </p:nvSpPr>
              <p:spPr bwMode="auto">
                <a:xfrm flipV="1">
                  <a:off x="6734829" y="2734304"/>
                  <a:ext cx="153088" cy="125858"/>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5" name="Oval 64"/>
                <p:cNvSpPr/>
                <p:nvPr/>
              </p:nvSpPr>
              <p:spPr bwMode="auto">
                <a:xfrm flipV="1">
                  <a:off x="6880573" y="2824644"/>
                  <a:ext cx="237034" cy="19320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6" name="Oval 65"/>
                <p:cNvSpPr/>
                <p:nvPr/>
              </p:nvSpPr>
              <p:spPr bwMode="auto">
                <a:xfrm rot="10800000" flipV="1">
                  <a:off x="6588086" y="3260220"/>
                  <a:ext cx="153088" cy="125858"/>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7" name="Oval 66"/>
                <p:cNvSpPr/>
                <p:nvPr/>
              </p:nvSpPr>
              <p:spPr bwMode="auto">
                <a:xfrm rot="10800000" flipV="1">
                  <a:off x="6784529" y="3167895"/>
                  <a:ext cx="175260" cy="14408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8" name="Oval 67"/>
                <p:cNvSpPr>
                  <a:spLocks noChangeAspect="1"/>
                </p:cNvSpPr>
                <p:nvPr/>
              </p:nvSpPr>
              <p:spPr bwMode="auto">
                <a:xfrm rot="10800000" flipV="1">
                  <a:off x="6587802" y="2863249"/>
                  <a:ext cx="179815" cy="14783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69" name="Oval 68"/>
                <p:cNvSpPr/>
                <p:nvPr/>
              </p:nvSpPr>
              <p:spPr bwMode="auto">
                <a:xfrm rot="10800000" flipV="1">
                  <a:off x="6773291" y="2847402"/>
                  <a:ext cx="127562" cy="10487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70" name="Oval 69"/>
                <p:cNvSpPr/>
                <p:nvPr/>
              </p:nvSpPr>
              <p:spPr bwMode="auto">
                <a:xfrm rot="10800000" flipV="1">
                  <a:off x="6637787" y="3136774"/>
                  <a:ext cx="100815" cy="8288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71" name="Oval 70"/>
                <p:cNvSpPr/>
                <p:nvPr/>
              </p:nvSpPr>
              <p:spPr bwMode="auto">
                <a:xfrm rot="10800000" flipV="1">
                  <a:off x="7304343" y="2699357"/>
                  <a:ext cx="106390" cy="84723"/>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72" name="Oval 71"/>
                <p:cNvSpPr/>
                <p:nvPr/>
              </p:nvSpPr>
              <p:spPr bwMode="auto">
                <a:xfrm rot="10800000" flipV="1">
                  <a:off x="7088075" y="2732318"/>
                  <a:ext cx="175260" cy="14408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73" name="Oval 72"/>
                <p:cNvSpPr/>
                <p:nvPr/>
              </p:nvSpPr>
              <p:spPr bwMode="auto">
                <a:xfrm rot="10800000" flipV="1">
                  <a:off x="6739927" y="2889194"/>
                  <a:ext cx="80982" cy="6449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grpSp>
          <p:nvGrpSpPr>
            <p:cNvPr id="12" name="Group 11"/>
            <p:cNvGrpSpPr/>
            <p:nvPr/>
          </p:nvGrpSpPr>
          <p:grpSpPr>
            <a:xfrm>
              <a:off x="7043574" y="2461575"/>
              <a:ext cx="908522" cy="546619"/>
              <a:chOff x="6533330" y="2386863"/>
              <a:chExt cx="908522" cy="546619"/>
            </a:xfrm>
            <a:solidFill>
              <a:srgbClr val="96999E"/>
            </a:solidFill>
            <a:effectLst/>
          </p:grpSpPr>
          <p:sp>
            <p:nvSpPr>
              <p:cNvPr id="43" name="Oval 42"/>
              <p:cNvSpPr/>
              <p:nvPr/>
            </p:nvSpPr>
            <p:spPr bwMode="auto">
              <a:xfrm rot="10800000" flipV="1">
                <a:off x="6635213" y="2502496"/>
                <a:ext cx="115902" cy="87609"/>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4" name="Oval 43"/>
              <p:cNvSpPr/>
              <p:nvPr/>
            </p:nvSpPr>
            <p:spPr bwMode="auto">
              <a:xfrm rot="10800000" flipV="1">
                <a:off x="7039691" y="2479544"/>
                <a:ext cx="174138" cy="138676"/>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5" name="Oval 44"/>
              <p:cNvSpPr/>
              <p:nvPr/>
            </p:nvSpPr>
            <p:spPr bwMode="auto">
              <a:xfrm rot="10800000" flipV="1">
                <a:off x="6594421" y="2426297"/>
                <a:ext cx="115902" cy="87609"/>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6" name="Oval 45"/>
              <p:cNvSpPr>
                <a:spLocks noChangeAspect="1"/>
              </p:cNvSpPr>
              <p:nvPr/>
            </p:nvSpPr>
            <p:spPr bwMode="auto">
              <a:xfrm flipV="1">
                <a:off x="6570532" y="2776874"/>
                <a:ext cx="190490" cy="156608"/>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7" name="Oval 46"/>
              <p:cNvSpPr/>
              <p:nvPr/>
            </p:nvSpPr>
            <p:spPr bwMode="auto">
              <a:xfrm flipV="1">
                <a:off x="6618936" y="2666322"/>
                <a:ext cx="153088" cy="125858"/>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8" name="Oval 47"/>
              <p:cNvSpPr/>
              <p:nvPr/>
            </p:nvSpPr>
            <p:spPr bwMode="auto">
              <a:xfrm flipV="1">
                <a:off x="6734576" y="2572600"/>
                <a:ext cx="237034" cy="19320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9" name="Oval 48"/>
              <p:cNvSpPr/>
              <p:nvPr/>
            </p:nvSpPr>
            <p:spPr bwMode="auto">
              <a:xfrm rot="10800000" flipV="1">
                <a:off x="6705537" y="2735556"/>
                <a:ext cx="153088" cy="125858"/>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0" name="Oval 49"/>
              <p:cNvSpPr/>
              <p:nvPr/>
            </p:nvSpPr>
            <p:spPr bwMode="auto">
              <a:xfrm rot="10800000" flipV="1">
                <a:off x="6650812" y="2473634"/>
                <a:ext cx="175260"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1" name="Oval 50"/>
              <p:cNvSpPr>
                <a:spLocks noChangeAspect="1"/>
              </p:cNvSpPr>
              <p:nvPr/>
            </p:nvSpPr>
            <p:spPr bwMode="auto">
              <a:xfrm rot="10800000" flipV="1">
                <a:off x="7107258" y="2620920"/>
                <a:ext cx="179815" cy="14783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2" name="Oval 51"/>
              <p:cNvSpPr/>
              <p:nvPr/>
            </p:nvSpPr>
            <p:spPr bwMode="auto">
              <a:xfrm rot="10800000" flipV="1">
                <a:off x="6857106" y="2511163"/>
                <a:ext cx="175260"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3" name="Oval 52"/>
              <p:cNvSpPr/>
              <p:nvPr/>
            </p:nvSpPr>
            <p:spPr bwMode="auto">
              <a:xfrm rot="10800000" flipV="1">
                <a:off x="7182350" y="2543564"/>
                <a:ext cx="127562" cy="10487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4" name="Oval 53"/>
              <p:cNvSpPr/>
              <p:nvPr/>
            </p:nvSpPr>
            <p:spPr bwMode="auto">
              <a:xfrm rot="10800000" flipV="1">
                <a:off x="6630418" y="2434200"/>
                <a:ext cx="100815" cy="8288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5" name="Oval 54"/>
              <p:cNvSpPr/>
              <p:nvPr/>
            </p:nvSpPr>
            <p:spPr bwMode="auto">
              <a:xfrm rot="10800000" flipV="1">
                <a:off x="6917426" y="2739644"/>
                <a:ext cx="106390" cy="84723"/>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6" name="Oval 55"/>
              <p:cNvSpPr/>
              <p:nvPr/>
            </p:nvSpPr>
            <p:spPr bwMode="auto">
              <a:xfrm rot="10800000" flipV="1">
                <a:off x="7039344" y="2386863"/>
                <a:ext cx="100817" cy="8288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7" name="Oval 56"/>
              <p:cNvSpPr/>
              <p:nvPr/>
            </p:nvSpPr>
            <p:spPr bwMode="auto">
              <a:xfrm rot="10800000" flipV="1">
                <a:off x="6991700" y="2590093"/>
                <a:ext cx="175260"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8" name="Oval 57"/>
              <p:cNvSpPr/>
              <p:nvPr/>
            </p:nvSpPr>
            <p:spPr bwMode="auto">
              <a:xfrm rot="10800000" flipV="1">
                <a:off x="7360870" y="2509009"/>
                <a:ext cx="80982" cy="64491"/>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59" name="Oval 58"/>
              <p:cNvSpPr/>
              <p:nvPr/>
            </p:nvSpPr>
            <p:spPr bwMode="auto">
              <a:xfrm rot="10800000" flipV="1">
                <a:off x="6533330" y="2674284"/>
                <a:ext cx="115902" cy="87216"/>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nvGrpSpPr>
            <p:cNvPr id="13" name="Group 12"/>
            <p:cNvGrpSpPr/>
            <p:nvPr/>
          </p:nvGrpSpPr>
          <p:grpSpPr>
            <a:xfrm>
              <a:off x="7266266" y="3065370"/>
              <a:ext cx="819736" cy="716754"/>
              <a:chOff x="6756022" y="2990658"/>
              <a:chExt cx="819736" cy="716754"/>
            </a:xfrm>
          </p:grpSpPr>
          <p:sp>
            <p:nvSpPr>
              <p:cNvPr id="29" name="Oval 28"/>
              <p:cNvSpPr/>
              <p:nvPr/>
            </p:nvSpPr>
            <p:spPr bwMode="auto">
              <a:xfrm rot="10800000" flipV="1">
                <a:off x="7401620" y="2990658"/>
                <a:ext cx="174138" cy="138052"/>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0" name="Oval 29"/>
              <p:cNvSpPr>
                <a:spLocks noChangeAspect="1"/>
              </p:cNvSpPr>
              <p:nvPr/>
            </p:nvSpPr>
            <p:spPr bwMode="auto">
              <a:xfrm flipV="1">
                <a:off x="7011412" y="3420552"/>
                <a:ext cx="190490" cy="155903"/>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1" name="Oval 30"/>
              <p:cNvSpPr/>
              <p:nvPr/>
            </p:nvSpPr>
            <p:spPr bwMode="auto">
              <a:xfrm flipV="1">
                <a:off x="6945799" y="3348815"/>
                <a:ext cx="153088" cy="125292"/>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2" name="Oval 31"/>
              <p:cNvSpPr/>
              <p:nvPr/>
            </p:nvSpPr>
            <p:spPr bwMode="auto">
              <a:xfrm flipV="1">
                <a:off x="7041021" y="3262584"/>
                <a:ext cx="237034" cy="192331"/>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3" name="Oval 32"/>
              <p:cNvSpPr/>
              <p:nvPr/>
            </p:nvSpPr>
            <p:spPr bwMode="auto">
              <a:xfrm rot="10800000" flipV="1">
                <a:off x="6984086" y="3505745"/>
                <a:ext cx="153088" cy="125292"/>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4" name="Oval 33"/>
              <p:cNvSpPr/>
              <p:nvPr/>
            </p:nvSpPr>
            <p:spPr bwMode="auto">
              <a:xfrm rot="10800000" flipV="1">
                <a:off x="6756022" y="3239562"/>
                <a:ext cx="175260" cy="143439"/>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5" name="Oval 34"/>
              <p:cNvSpPr>
                <a:spLocks noChangeAspect="1"/>
              </p:cNvSpPr>
              <p:nvPr/>
            </p:nvSpPr>
            <p:spPr bwMode="auto">
              <a:xfrm rot="10800000" flipV="1">
                <a:off x="7230918" y="3499296"/>
                <a:ext cx="179815" cy="147165"/>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6" name="Oval 35"/>
              <p:cNvSpPr/>
              <p:nvPr/>
            </p:nvSpPr>
            <p:spPr bwMode="auto">
              <a:xfrm rot="10800000" flipV="1">
                <a:off x="7049034" y="3094348"/>
                <a:ext cx="175260" cy="143439"/>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7" name="Oval 36"/>
              <p:cNvSpPr/>
              <p:nvPr/>
            </p:nvSpPr>
            <p:spPr bwMode="auto">
              <a:xfrm rot="10800000" flipV="1">
                <a:off x="7243928" y="3603012"/>
                <a:ext cx="127562" cy="104400"/>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8" name="Oval 37"/>
              <p:cNvSpPr/>
              <p:nvPr/>
            </p:nvSpPr>
            <p:spPr bwMode="auto">
              <a:xfrm rot="10800000" flipV="1">
                <a:off x="7294328" y="3200502"/>
                <a:ext cx="100815" cy="82510"/>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39" name="Oval 38"/>
              <p:cNvSpPr/>
              <p:nvPr/>
            </p:nvSpPr>
            <p:spPr bwMode="auto">
              <a:xfrm rot="10800000" flipV="1">
                <a:off x="7203823" y="3139877"/>
                <a:ext cx="106390" cy="84342"/>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0" name="Oval 39"/>
              <p:cNvSpPr/>
              <p:nvPr/>
            </p:nvSpPr>
            <p:spPr bwMode="auto">
              <a:xfrm rot="10800000" flipV="1">
                <a:off x="7299407" y="3044133"/>
                <a:ext cx="100817" cy="82511"/>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1" name="Oval 40"/>
              <p:cNvSpPr/>
              <p:nvPr/>
            </p:nvSpPr>
            <p:spPr bwMode="auto">
              <a:xfrm rot="10800000" flipV="1">
                <a:off x="7262786" y="3226203"/>
                <a:ext cx="175260" cy="143439"/>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42" name="Oval 41"/>
              <p:cNvSpPr/>
              <p:nvPr/>
            </p:nvSpPr>
            <p:spPr bwMode="auto">
              <a:xfrm rot="10800000" flipV="1">
                <a:off x="7330178" y="3478545"/>
                <a:ext cx="80982" cy="64201"/>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nvGrpSpPr>
            <p:cNvPr id="14" name="Group 13"/>
            <p:cNvGrpSpPr/>
            <p:nvPr/>
          </p:nvGrpSpPr>
          <p:grpSpPr>
            <a:xfrm>
              <a:off x="7083757" y="2697888"/>
              <a:ext cx="903290" cy="945060"/>
              <a:chOff x="6573513" y="2623176"/>
              <a:chExt cx="903290" cy="945060"/>
            </a:xfrm>
            <a:solidFill>
              <a:srgbClr val="FF0000"/>
            </a:solidFill>
          </p:grpSpPr>
          <p:sp>
            <p:nvSpPr>
              <p:cNvPr id="15" name="Oval 14"/>
              <p:cNvSpPr/>
              <p:nvPr/>
            </p:nvSpPr>
            <p:spPr bwMode="auto">
              <a:xfrm rot="10800000" flipV="1">
                <a:off x="7270845" y="2623176"/>
                <a:ext cx="173367" cy="138676"/>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6" name="Oval 15"/>
              <p:cNvSpPr>
                <a:spLocks noChangeAspect="1"/>
              </p:cNvSpPr>
              <p:nvPr/>
            </p:nvSpPr>
            <p:spPr bwMode="auto">
              <a:xfrm flipV="1">
                <a:off x="6835883" y="3065897"/>
                <a:ext cx="189647" cy="156608"/>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7" name="Oval 16"/>
              <p:cNvSpPr/>
              <p:nvPr/>
            </p:nvSpPr>
            <p:spPr bwMode="auto">
              <a:xfrm flipV="1">
                <a:off x="6940171" y="2952492"/>
                <a:ext cx="235985" cy="19320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 name="Oval 17"/>
              <p:cNvSpPr/>
              <p:nvPr/>
            </p:nvSpPr>
            <p:spPr bwMode="auto">
              <a:xfrm rot="10800000" flipV="1">
                <a:off x="6750237" y="3179056"/>
                <a:ext cx="152409" cy="125858"/>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 name="Oval 18"/>
              <p:cNvSpPr/>
              <p:nvPr/>
            </p:nvSpPr>
            <p:spPr bwMode="auto">
              <a:xfrm rot="10800000" flipV="1">
                <a:off x="6712564" y="3424149"/>
                <a:ext cx="174483"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 name="Oval 19"/>
              <p:cNvSpPr>
                <a:spLocks noChangeAspect="1"/>
              </p:cNvSpPr>
              <p:nvPr/>
            </p:nvSpPr>
            <p:spPr bwMode="auto">
              <a:xfrm rot="10800000" flipV="1">
                <a:off x="6659492" y="3282507"/>
                <a:ext cx="179019" cy="14783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1" name="Oval 20"/>
              <p:cNvSpPr/>
              <p:nvPr/>
            </p:nvSpPr>
            <p:spPr bwMode="auto">
              <a:xfrm rot="10800000" flipV="1">
                <a:off x="7003349" y="2827447"/>
                <a:ext cx="174483"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2" name="Oval 21"/>
              <p:cNvSpPr/>
              <p:nvPr/>
            </p:nvSpPr>
            <p:spPr bwMode="auto">
              <a:xfrm rot="10800000" flipV="1">
                <a:off x="7339992" y="2878021"/>
                <a:ext cx="126998" cy="10487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3" name="Oval 22"/>
              <p:cNvSpPr/>
              <p:nvPr/>
            </p:nvSpPr>
            <p:spPr bwMode="auto">
              <a:xfrm rot="10800000" flipV="1">
                <a:off x="6788144" y="3375900"/>
                <a:ext cx="126998" cy="10487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4" name="Oval 23"/>
              <p:cNvSpPr/>
              <p:nvPr/>
            </p:nvSpPr>
            <p:spPr bwMode="auto">
              <a:xfrm rot="10800000" flipV="1">
                <a:off x="6573513" y="3386557"/>
                <a:ext cx="100369" cy="82882"/>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5" name="Oval 24"/>
              <p:cNvSpPr/>
              <p:nvPr/>
            </p:nvSpPr>
            <p:spPr bwMode="auto">
              <a:xfrm rot="10800000" flipV="1">
                <a:off x="7245833" y="2783320"/>
                <a:ext cx="105920" cy="84723"/>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6" name="Oval 25"/>
              <p:cNvSpPr/>
              <p:nvPr/>
            </p:nvSpPr>
            <p:spPr bwMode="auto">
              <a:xfrm rot="10800000" flipV="1">
                <a:off x="7174706" y="2928456"/>
                <a:ext cx="100370" cy="82884"/>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7" name="Oval 26"/>
              <p:cNvSpPr/>
              <p:nvPr/>
            </p:nvSpPr>
            <p:spPr bwMode="auto">
              <a:xfrm rot="10800000" flipV="1">
                <a:off x="7077019" y="2815507"/>
                <a:ext cx="174483" cy="144087"/>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8" name="Oval 27"/>
              <p:cNvSpPr/>
              <p:nvPr/>
            </p:nvSpPr>
            <p:spPr bwMode="auto">
              <a:xfrm rot="10800000" flipV="1">
                <a:off x="7396177" y="2788945"/>
                <a:ext cx="80626" cy="64491"/>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sp>
        <p:nvSpPr>
          <p:cNvPr id="74" name="Isosceles Triangle 73"/>
          <p:cNvSpPr/>
          <p:nvPr/>
        </p:nvSpPr>
        <p:spPr bwMode="gray">
          <a:xfrm rot="5400000">
            <a:off x="3092261" y="3098789"/>
            <a:ext cx="1893200" cy="263350"/>
          </a:xfrm>
          <a:prstGeom prst="triangle">
            <a:avLst/>
          </a:prstGeom>
          <a:solidFill>
            <a:schemeClr val="bg2"/>
          </a:solidFill>
          <a:ln>
            <a:noFill/>
            <a:headEnd/>
            <a:tailEnd/>
          </a:ln>
          <a:effectLst/>
        </p:spPr>
        <p:style>
          <a:lnRef idx="1">
            <a:schemeClr val="accent5"/>
          </a:lnRef>
          <a:fillRef idx="3">
            <a:schemeClr val="accent5"/>
          </a:fillRef>
          <a:effectRef idx="2">
            <a:schemeClr val="accent5"/>
          </a:effectRef>
          <a:fontRef idx="minor">
            <a:schemeClr val="lt1"/>
          </a:fontRef>
        </p:style>
        <p:txBody>
          <a:bodyPr rot="10800000" vert="eaVert"/>
          <a:lstStyle/>
          <a:p>
            <a:pPr algn="ctr" fontAlgn="base">
              <a:spcBef>
                <a:spcPct val="20000"/>
              </a:spcBef>
              <a:spcAft>
                <a:spcPct val="0"/>
              </a:spcAft>
              <a:buClr>
                <a:srgbClr val="FFFF99"/>
              </a:buClr>
              <a:defRPr/>
            </a:pPr>
            <a:endParaRPr lang="en-US" altLang="en-US" sz="900" b="1" dirty="0">
              <a:solidFill>
                <a:prstClr val="white"/>
              </a:solidFill>
              <a:cs typeface="Arial" pitchFamily="34" charset="0"/>
            </a:endParaRPr>
          </a:p>
        </p:txBody>
      </p:sp>
      <p:grpSp>
        <p:nvGrpSpPr>
          <p:cNvPr id="75" name="Group 74"/>
          <p:cNvGrpSpPr/>
          <p:nvPr/>
        </p:nvGrpSpPr>
        <p:grpSpPr>
          <a:xfrm>
            <a:off x="4558144" y="2252790"/>
            <a:ext cx="3694733" cy="1955349"/>
            <a:chOff x="2933074" y="2250459"/>
            <a:chExt cx="2946833" cy="1559541"/>
          </a:xfrm>
        </p:grpSpPr>
        <p:grpSp>
          <p:nvGrpSpPr>
            <p:cNvPr id="76" name="Group 75"/>
            <p:cNvGrpSpPr/>
            <p:nvPr/>
          </p:nvGrpSpPr>
          <p:grpSpPr>
            <a:xfrm>
              <a:off x="3421173" y="2250459"/>
              <a:ext cx="1345644" cy="1559541"/>
              <a:chOff x="3421173" y="2250459"/>
              <a:chExt cx="1345644" cy="1559541"/>
            </a:xfrm>
          </p:grpSpPr>
          <p:cxnSp>
            <p:nvCxnSpPr>
              <p:cNvPr id="80" name="Straight Arrow Connector 79"/>
              <p:cNvCxnSpPr/>
              <p:nvPr>
                <p:custDataLst>
                  <p:tags r:id="rId1"/>
                </p:custDataLst>
              </p:nvPr>
            </p:nvCxnSpPr>
            <p:spPr>
              <a:xfrm flipV="1">
                <a:off x="3421173" y="3248790"/>
                <a:ext cx="365040" cy="365039"/>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custDataLst>
                  <p:tags r:id="rId2"/>
                </p:custDataLst>
              </p:nvPr>
            </p:nvCxnSpPr>
            <p:spPr>
              <a:xfrm flipV="1">
                <a:off x="3421173" y="2447206"/>
                <a:ext cx="0" cy="1177689"/>
              </a:xfrm>
              <a:prstGeom prst="straightConnector1">
                <a:avLst/>
              </a:prstGeom>
              <a:ln>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custDataLst>
                  <p:tags r:id="rId3"/>
                </p:custDataLst>
              </p:nvPr>
            </p:nvCxnSpPr>
            <p:spPr>
              <a:xfrm>
                <a:off x="3421173" y="3613830"/>
                <a:ext cx="1345644" cy="196170"/>
              </a:xfrm>
              <a:prstGeom prst="straightConnector1">
                <a:avLst/>
              </a:prstGeom>
              <a:ln>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3552993" y="2250459"/>
                <a:ext cx="1076682" cy="1436688"/>
                <a:chOff x="3552993" y="2250459"/>
                <a:chExt cx="1076682" cy="1436688"/>
              </a:xfrm>
              <a:solidFill>
                <a:schemeClr val="accent3">
                  <a:lumMod val="60000"/>
                  <a:lumOff val="40000"/>
                </a:schemeClr>
              </a:solidFill>
            </p:grpSpPr>
            <p:sp>
              <p:nvSpPr>
                <p:cNvPr id="84" name="Oval 83"/>
                <p:cNvSpPr/>
                <p:nvPr/>
              </p:nvSpPr>
              <p:spPr bwMode="auto">
                <a:xfrm rot="10800000" flipV="1">
                  <a:off x="4195172" y="2386863"/>
                  <a:ext cx="172701" cy="16881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85" name="Oval 84"/>
                <p:cNvSpPr/>
                <p:nvPr/>
              </p:nvSpPr>
              <p:spPr bwMode="auto">
                <a:xfrm rot="10800000" flipV="1">
                  <a:off x="3674771" y="2343224"/>
                  <a:ext cx="114945" cy="10664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86" name="Oval 85"/>
                <p:cNvSpPr>
                  <a:spLocks noChangeAspect="1"/>
                </p:cNvSpPr>
                <p:nvPr/>
              </p:nvSpPr>
              <p:spPr bwMode="auto">
                <a:xfrm flipV="1">
                  <a:off x="3687182" y="2907563"/>
                  <a:ext cx="188917" cy="19064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87" name="Oval 86"/>
                <p:cNvSpPr/>
                <p:nvPr/>
              </p:nvSpPr>
              <p:spPr bwMode="auto">
                <a:xfrm flipV="1">
                  <a:off x="3773564" y="2492667"/>
                  <a:ext cx="151824"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88" name="Oval 87"/>
                <p:cNvSpPr/>
                <p:nvPr/>
              </p:nvSpPr>
              <p:spPr bwMode="auto">
                <a:xfrm flipV="1">
                  <a:off x="3918106" y="2735383"/>
                  <a:ext cx="235077" cy="235190"/>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89" name="Oval 88"/>
                <p:cNvSpPr/>
                <p:nvPr/>
              </p:nvSpPr>
              <p:spPr bwMode="auto">
                <a:xfrm rot="10800000" flipV="1">
                  <a:off x="3628034" y="3265622"/>
                  <a:ext cx="151824"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0" name="Oval 89"/>
                <p:cNvSpPr/>
                <p:nvPr/>
              </p:nvSpPr>
              <p:spPr bwMode="auto">
                <a:xfrm rot="10800000" flipV="1">
                  <a:off x="3822854" y="3153232"/>
                  <a:ext cx="17381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1" name="Oval 90"/>
                <p:cNvSpPr>
                  <a:spLocks noChangeAspect="1"/>
                </p:cNvSpPr>
                <p:nvPr/>
              </p:nvSpPr>
              <p:spPr bwMode="auto">
                <a:xfrm rot="10800000" flipV="1">
                  <a:off x="4048099" y="3468208"/>
                  <a:ext cx="178331" cy="179960"/>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2" name="Oval 91"/>
                <p:cNvSpPr/>
                <p:nvPr/>
              </p:nvSpPr>
              <p:spPr bwMode="auto">
                <a:xfrm rot="10800000" flipV="1">
                  <a:off x="4267092" y="3355823"/>
                  <a:ext cx="17381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3" name="Oval 92"/>
                <p:cNvSpPr/>
                <p:nvPr/>
              </p:nvSpPr>
              <p:spPr bwMode="auto">
                <a:xfrm rot="10800000" flipV="1">
                  <a:off x="4243119" y="3050693"/>
                  <a:ext cx="126508" cy="12766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4" name="Oval 93"/>
                <p:cNvSpPr/>
                <p:nvPr/>
              </p:nvSpPr>
              <p:spPr bwMode="auto">
                <a:xfrm rot="10800000" flipV="1">
                  <a:off x="3677324" y="3115347"/>
                  <a:ext cx="99983" cy="100896"/>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5" name="Oval 94"/>
                <p:cNvSpPr/>
                <p:nvPr/>
              </p:nvSpPr>
              <p:spPr bwMode="auto">
                <a:xfrm rot="10800000" flipV="1">
                  <a:off x="4338377" y="2582868"/>
                  <a:ext cx="105512" cy="103136"/>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6" name="Oval 95"/>
                <p:cNvSpPr/>
                <p:nvPr/>
              </p:nvSpPr>
              <p:spPr bwMode="auto">
                <a:xfrm rot="10800000" flipV="1">
                  <a:off x="4050649" y="2305338"/>
                  <a:ext cx="99984" cy="10089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7" name="Oval 96"/>
                <p:cNvSpPr/>
                <p:nvPr/>
              </p:nvSpPr>
              <p:spPr bwMode="auto">
                <a:xfrm rot="10800000" flipV="1">
                  <a:off x="4123895" y="2622992"/>
                  <a:ext cx="17381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98" name="Oval 97"/>
                <p:cNvSpPr/>
                <p:nvPr/>
              </p:nvSpPr>
              <p:spPr bwMode="auto">
                <a:xfrm rot="10800000" flipV="1">
                  <a:off x="4265339" y="3035197"/>
                  <a:ext cx="80314" cy="7850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grpSp>
              <p:nvGrpSpPr>
                <p:cNvPr id="99" name="Group 98"/>
                <p:cNvGrpSpPr/>
                <p:nvPr/>
              </p:nvGrpSpPr>
              <p:grpSpPr>
                <a:xfrm>
                  <a:off x="3552993" y="2250459"/>
                  <a:ext cx="1076682" cy="1436688"/>
                  <a:chOff x="3552993" y="2250459"/>
                  <a:chExt cx="1076682" cy="1436688"/>
                </a:xfrm>
                <a:grpFill/>
              </p:grpSpPr>
              <p:sp>
                <p:nvSpPr>
                  <p:cNvPr id="100" name="Oval 99"/>
                  <p:cNvSpPr/>
                  <p:nvPr/>
                </p:nvSpPr>
                <p:spPr bwMode="auto">
                  <a:xfrm rot="10800000" flipV="1">
                    <a:off x="4308208" y="2304216"/>
                    <a:ext cx="172701" cy="16881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1" name="Oval 100"/>
                  <p:cNvSpPr/>
                  <p:nvPr/>
                </p:nvSpPr>
                <p:spPr bwMode="auto">
                  <a:xfrm rot="10800000" flipV="1">
                    <a:off x="3634316" y="2250459"/>
                    <a:ext cx="114945" cy="10664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2" name="Oval 101"/>
                  <p:cNvSpPr>
                    <a:spLocks noChangeAspect="1"/>
                  </p:cNvSpPr>
                  <p:nvPr/>
                </p:nvSpPr>
                <p:spPr bwMode="auto">
                  <a:xfrm flipV="1">
                    <a:off x="3577438" y="2998016"/>
                    <a:ext cx="188917" cy="19064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3" name="Oval 102"/>
                  <p:cNvSpPr/>
                  <p:nvPr/>
                </p:nvSpPr>
                <p:spPr bwMode="auto">
                  <a:xfrm flipV="1">
                    <a:off x="3658628" y="2542648"/>
                    <a:ext cx="151824"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4" name="Oval 103"/>
                  <p:cNvSpPr/>
                  <p:nvPr/>
                </p:nvSpPr>
                <p:spPr bwMode="auto">
                  <a:xfrm flipV="1">
                    <a:off x="3839684" y="2815719"/>
                    <a:ext cx="235077" cy="235190"/>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5" name="Oval 104"/>
                  <p:cNvSpPr/>
                  <p:nvPr/>
                </p:nvSpPr>
                <p:spPr bwMode="auto">
                  <a:xfrm rot="10800000" flipV="1">
                    <a:off x="3744515" y="3135768"/>
                    <a:ext cx="151824"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6" name="Oval 105"/>
                  <p:cNvSpPr/>
                  <p:nvPr/>
                </p:nvSpPr>
                <p:spPr bwMode="auto">
                  <a:xfrm rot="10800000" flipV="1">
                    <a:off x="3690241" y="2308082"/>
                    <a:ext cx="173812"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7" name="Oval 106"/>
                  <p:cNvSpPr>
                    <a:spLocks noChangeAspect="1"/>
                  </p:cNvSpPr>
                  <p:nvPr/>
                </p:nvSpPr>
                <p:spPr bwMode="auto">
                  <a:xfrm rot="10800000" flipV="1">
                    <a:off x="4142919" y="3261702"/>
                    <a:ext cx="178331" cy="17995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8" name="Oval 107"/>
                  <p:cNvSpPr/>
                  <p:nvPr/>
                </p:nvSpPr>
                <p:spPr bwMode="auto">
                  <a:xfrm rot="10800000" flipV="1">
                    <a:off x="3939080" y="2420139"/>
                    <a:ext cx="173812"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09" name="Oval 108"/>
                  <p:cNvSpPr/>
                  <p:nvPr/>
                </p:nvSpPr>
                <p:spPr bwMode="auto">
                  <a:xfrm rot="10800000" flipV="1">
                    <a:off x="4438626" y="3388769"/>
                    <a:ext cx="126508" cy="12766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0" name="Oval 109"/>
                  <p:cNvSpPr/>
                  <p:nvPr/>
                </p:nvSpPr>
                <p:spPr bwMode="auto">
                  <a:xfrm rot="10800000" flipV="1">
                    <a:off x="4308632" y="2642966"/>
                    <a:ext cx="105511" cy="103136"/>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1" name="Oval 110"/>
                  <p:cNvSpPr/>
                  <p:nvPr/>
                </p:nvSpPr>
                <p:spPr bwMode="auto">
                  <a:xfrm rot="10800000" flipV="1">
                    <a:off x="4227427" y="2693210"/>
                    <a:ext cx="173812"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2" name="Oval 111"/>
                  <p:cNvSpPr/>
                  <p:nvPr/>
                </p:nvSpPr>
                <p:spPr bwMode="auto">
                  <a:xfrm rot="10800000" flipV="1">
                    <a:off x="4493993" y="3236087"/>
                    <a:ext cx="80314" cy="7850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3" name="Oval 112"/>
                  <p:cNvSpPr/>
                  <p:nvPr/>
                </p:nvSpPr>
                <p:spPr bwMode="auto">
                  <a:xfrm rot="10800000" flipV="1">
                    <a:off x="4456974" y="2605618"/>
                    <a:ext cx="172701" cy="16805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4" name="Oval 113"/>
                  <p:cNvSpPr/>
                  <p:nvPr/>
                </p:nvSpPr>
                <p:spPr bwMode="auto">
                  <a:xfrm rot="10800000" flipV="1">
                    <a:off x="3573729" y="2552340"/>
                    <a:ext cx="114945" cy="106170"/>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5" name="Oval 114"/>
                  <p:cNvSpPr>
                    <a:spLocks noChangeAspect="1"/>
                  </p:cNvSpPr>
                  <p:nvPr/>
                </p:nvSpPr>
                <p:spPr bwMode="auto">
                  <a:xfrm flipV="1">
                    <a:off x="3605393" y="3294867"/>
                    <a:ext cx="188917" cy="18978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6" name="Oval 115"/>
                  <p:cNvSpPr/>
                  <p:nvPr/>
                </p:nvSpPr>
                <p:spPr bwMode="auto">
                  <a:xfrm flipV="1">
                    <a:off x="3728372" y="2842500"/>
                    <a:ext cx="151824" cy="15252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7" name="Oval 116"/>
                  <p:cNvSpPr/>
                  <p:nvPr/>
                </p:nvSpPr>
                <p:spPr bwMode="auto">
                  <a:xfrm flipV="1">
                    <a:off x="4077229" y="3113628"/>
                    <a:ext cx="235077" cy="234130"/>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8" name="Oval 117"/>
                  <p:cNvSpPr/>
                  <p:nvPr/>
                </p:nvSpPr>
                <p:spPr bwMode="auto">
                  <a:xfrm rot="10800000" flipV="1">
                    <a:off x="3832714" y="3431759"/>
                    <a:ext cx="151824" cy="15252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19" name="Oval 118"/>
                  <p:cNvSpPr/>
                  <p:nvPr/>
                </p:nvSpPr>
                <p:spPr bwMode="auto">
                  <a:xfrm rot="10800000" flipV="1">
                    <a:off x="3794583" y="3240469"/>
                    <a:ext cx="173812" cy="17461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0" name="Oval 119"/>
                  <p:cNvSpPr>
                    <a:spLocks noChangeAspect="1"/>
                  </p:cNvSpPr>
                  <p:nvPr/>
                </p:nvSpPr>
                <p:spPr bwMode="auto">
                  <a:xfrm rot="10800000" flipV="1">
                    <a:off x="4236216" y="3507998"/>
                    <a:ext cx="178331" cy="17914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1" name="Oval 120"/>
                  <p:cNvSpPr/>
                  <p:nvPr/>
                </p:nvSpPr>
                <p:spPr bwMode="auto">
                  <a:xfrm rot="10800000" flipV="1">
                    <a:off x="4140485" y="2720780"/>
                    <a:ext cx="173812" cy="17461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2" name="Oval 121"/>
                  <p:cNvSpPr/>
                  <p:nvPr/>
                </p:nvSpPr>
                <p:spPr bwMode="auto">
                  <a:xfrm rot="10800000" flipV="1">
                    <a:off x="3848857" y="2430591"/>
                    <a:ext cx="126508" cy="12708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3" name="Oval 122"/>
                  <p:cNvSpPr/>
                  <p:nvPr/>
                </p:nvSpPr>
                <p:spPr bwMode="auto">
                  <a:xfrm rot="10800000" flipV="1">
                    <a:off x="3609429" y="3192919"/>
                    <a:ext cx="99982" cy="10044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4" name="Oval 123"/>
                  <p:cNvSpPr/>
                  <p:nvPr/>
                </p:nvSpPr>
                <p:spPr bwMode="auto">
                  <a:xfrm rot="10800000" flipV="1">
                    <a:off x="4238687" y="2942129"/>
                    <a:ext cx="105511" cy="10267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5" name="Oval 124"/>
                  <p:cNvSpPr/>
                  <p:nvPr/>
                </p:nvSpPr>
                <p:spPr bwMode="auto">
                  <a:xfrm rot="10800000" flipV="1">
                    <a:off x="4178616" y="2504788"/>
                    <a:ext cx="99984" cy="10044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6" name="Oval 125"/>
                  <p:cNvSpPr/>
                  <p:nvPr/>
                </p:nvSpPr>
                <p:spPr bwMode="auto">
                  <a:xfrm rot="10800000" flipV="1">
                    <a:off x="4418843" y="2991909"/>
                    <a:ext cx="173812" cy="174612"/>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7" name="Oval 126"/>
                  <p:cNvSpPr/>
                  <p:nvPr/>
                </p:nvSpPr>
                <p:spPr bwMode="auto">
                  <a:xfrm rot="10800000" flipV="1">
                    <a:off x="4363999" y="3531388"/>
                    <a:ext cx="80314" cy="78153"/>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8" name="Oval 127"/>
                  <p:cNvSpPr/>
                  <p:nvPr/>
                </p:nvSpPr>
                <p:spPr bwMode="auto">
                  <a:xfrm rot="10800000" flipV="1">
                    <a:off x="4382588" y="2335261"/>
                    <a:ext cx="171937" cy="16881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29" name="Oval 128"/>
                  <p:cNvSpPr>
                    <a:spLocks noChangeAspect="1"/>
                  </p:cNvSpPr>
                  <p:nvPr/>
                </p:nvSpPr>
                <p:spPr bwMode="auto">
                  <a:xfrm flipV="1">
                    <a:off x="3552993" y="3029061"/>
                    <a:ext cx="188081" cy="19064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0" name="Oval 129"/>
                  <p:cNvSpPr/>
                  <p:nvPr/>
                </p:nvSpPr>
                <p:spPr bwMode="auto">
                  <a:xfrm flipV="1">
                    <a:off x="3674771" y="2573692"/>
                    <a:ext cx="151152"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1" name="Oval 130"/>
                  <p:cNvSpPr/>
                  <p:nvPr/>
                </p:nvSpPr>
                <p:spPr bwMode="auto">
                  <a:xfrm rot="10800000" flipV="1">
                    <a:off x="3788846" y="3166812"/>
                    <a:ext cx="151152" cy="15321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2" name="Oval 131"/>
                  <p:cNvSpPr/>
                  <p:nvPr/>
                </p:nvSpPr>
                <p:spPr bwMode="auto">
                  <a:xfrm rot="10800000" flipV="1">
                    <a:off x="3918550" y="3381179"/>
                    <a:ext cx="17304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3" name="Oval 132"/>
                  <p:cNvSpPr>
                    <a:spLocks noChangeAspect="1"/>
                  </p:cNvSpPr>
                  <p:nvPr/>
                </p:nvSpPr>
                <p:spPr bwMode="auto">
                  <a:xfrm rot="10800000" flipV="1">
                    <a:off x="4185568" y="3292746"/>
                    <a:ext cx="177541" cy="179959"/>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4" name="Oval 133"/>
                  <p:cNvSpPr/>
                  <p:nvPr/>
                </p:nvSpPr>
                <p:spPr bwMode="auto">
                  <a:xfrm rot="10800000" flipV="1">
                    <a:off x="4039868" y="2451183"/>
                    <a:ext cx="17304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5" name="Oval 134"/>
                  <p:cNvSpPr/>
                  <p:nvPr/>
                </p:nvSpPr>
                <p:spPr bwMode="auto">
                  <a:xfrm rot="10800000" flipV="1">
                    <a:off x="4373732" y="3419814"/>
                    <a:ext cx="125949" cy="12766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6" name="Oval 135"/>
                  <p:cNvSpPr/>
                  <p:nvPr/>
                </p:nvSpPr>
                <p:spPr bwMode="auto">
                  <a:xfrm rot="10800000" flipV="1">
                    <a:off x="3804316" y="3362189"/>
                    <a:ext cx="125949" cy="127664"/>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7" name="Oval 136"/>
                  <p:cNvSpPr/>
                  <p:nvPr/>
                </p:nvSpPr>
                <p:spPr bwMode="auto">
                  <a:xfrm rot="10800000" flipV="1">
                    <a:off x="3613580" y="3494586"/>
                    <a:ext cx="99540" cy="100895"/>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8" name="Oval 137"/>
                  <p:cNvSpPr/>
                  <p:nvPr/>
                </p:nvSpPr>
                <p:spPr bwMode="auto">
                  <a:xfrm rot="10800000" flipV="1">
                    <a:off x="4269289" y="2674010"/>
                    <a:ext cx="105045" cy="103136"/>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39" name="Oval 138"/>
                  <p:cNvSpPr/>
                  <p:nvPr/>
                </p:nvSpPr>
                <p:spPr bwMode="auto">
                  <a:xfrm rot="10800000" flipV="1">
                    <a:off x="4176625" y="3436961"/>
                    <a:ext cx="99542" cy="10089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40" name="Oval 139"/>
                  <p:cNvSpPr/>
                  <p:nvPr/>
                </p:nvSpPr>
                <p:spPr bwMode="auto">
                  <a:xfrm rot="10800000" flipV="1">
                    <a:off x="4345227" y="2724254"/>
                    <a:ext cx="173043" cy="175401"/>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sp>
                <p:nvSpPr>
                  <p:cNvPr id="141" name="Oval 140"/>
                  <p:cNvSpPr/>
                  <p:nvPr/>
                </p:nvSpPr>
                <p:spPr bwMode="auto">
                  <a:xfrm rot="10800000" flipV="1">
                    <a:off x="4429453" y="3267131"/>
                    <a:ext cx="79960" cy="78507"/>
                  </a:xfrm>
                  <a:prstGeom prst="ellipse">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200" b="1" dirty="0">
                      <a:solidFill>
                        <a:srgbClr val="002776">
                          <a:lumMod val="50000"/>
                        </a:srgbClr>
                      </a:solidFill>
                    </a:endParaRPr>
                  </a:p>
                </p:txBody>
              </p:sp>
            </p:grpSp>
          </p:grpSp>
        </p:grpSp>
        <p:sp>
          <p:nvSpPr>
            <p:cNvPr id="77" name="Freeform 76"/>
            <p:cNvSpPr/>
            <p:nvPr/>
          </p:nvSpPr>
          <p:spPr>
            <a:xfrm>
              <a:off x="2933074" y="2953360"/>
              <a:ext cx="2168797" cy="683729"/>
            </a:xfrm>
            <a:custGeom>
              <a:avLst/>
              <a:gdLst>
                <a:gd name="connsiteX0" fmla="*/ 0 w 1727200"/>
                <a:gd name="connsiteY0" fmla="*/ 544512 h 544512"/>
                <a:gd name="connsiteX1" fmla="*/ 599440 w 1727200"/>
                <a:gd name="connsiteY1" fmla="*/ 97472 h 544512"/>
                <a:gd name="connsiteX2" fmla="*/ 944880 w 1727200"/>
                <a:gd name="connsiteY2" fmla="*/ 6032 h 544512"/>
                <a:gd name="connsiteX3" fmla="*/ 1361440 w 1727200"/>
                <a:gd name="connsiteY3" fmla="*/ 36512 h 544512"/>
                <a:gd name="connsiteX4" fmla="*/ 1727200 w 1727200"/>
                <a:gd name="connsiteY4" fmla="*/ 260032 h 54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0" h="544512">
                  <a:moveTo>
                    <a:pt x="0" y="544512"/>
                  </a:moveTo>
                  <a:cubicBezTo>
                    <a:pt x="220980" y="365865"/>
                    <a:pt x="441960" y="187219"/>
                    <a:pt x="599440" y="97472"/>
                  </a:cubicBezTo>
                  <a:cubicBezTo>
                    <a:pt x="756920" y="7725"/>
                    <a:pt x="817880" y="16192"/>
                    <a:pt x="944880" y="6032"/>
                  </a:cubicBezTo>
                  <a:cubicBezTo>
                    <a:pt x="1071880" y="-4128"/>
                    <a:pt x="1231053" y="-5821"/>
                    <a:pt x="1361440" y="36512"/>
                  </a:cubicBezTo>
                  <a:cubicBezTo>
                    <a:pt x="1491827" y="78845"/>
                    <a:pt x="1609513" y="169438"/>
                    <a:pt x="1727200" y="260032"/>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endParaRPr lang="en-US" sz="1200" b="1" dirty="0">
                <a:solidFill>
                  <a:srgbClr val="FFFFFF"/>
                </a:solidFill>
              </a:endParaRPr>
            </a:p>
          </p:txBody>
        </p:sp>
        <p:sp>
          <p:nvSpPr>
            <p:cNvPr id="78" name="TextBox 77"/>
            <p:cNvSpPr txBox="1"/>
            <p:nvPr/>
          </p:nvSpPr>
          <p:spPr>
            <a:xfrm>
              <a:off x="4642855" y="2357139"/>
              <a:ext cx="1237052" cy="278614"/>
            </a:xfrm>
            <a:prstGeom prst="rect">
              <a:avLst/>
            </a:prstGeom>
            <a:noFill/>
          </p:spPr>
          <p:txBody>
            <a:bodyPr wrap="square" lIns="0" tIns="0" rIns="0" bIns="0" rtlCol="0">
              <a:spAutoFit/>
            </a:bodyPr>
            <a:lstStyle/>
            <a:p>
              <a:pPr fontAlgn="base">
                <a:spcBef>
                  <a:spcPct val="20000"/>
                </a:spcBef>
                <a:spcAft>
                  <a:spcPct val="0"/>
                </a:spcAft>
              </a:pPr>
              <a:r>
                <a:rPr lang="en-US" sz="1200" b="1" dirty="0" smtClean="0"/>
                <a:t>Customer likely </a:t>
              </a:r>
              <a:br>
                <a:rPr lang="en-US" sz="1200" b="1" dirty="0" smtClean="0"/>
              </a:br>
              <a:r>
                <a:rPr lang="en-US" sz="1200" b="1" dirty="0" smtClean="0"/>
                <a:t>to leave</a:t>
              </a:r>
              <a:endParaRPr lang="en-US" sz="1200" b="1" dirty="0" smtClean="0">
                <a:cs typeface="Arial" pitchFamily="34" charset="0"/>
              </a:endParaRPr>
            </a:p>
          </p:txBody>
        </p:sp>
        <p:sp>
          <p:nvSpPr>
            <p:cNvPr id="79" name="TextBox 78"/>
            <p:cNvSpPr txBox="1"/>
            <p:nvPr/>
          </p:nvSpPr>
          <p:spPr>
            <a:xfrm>
              <a:off x="4642855" y="3327080"/>
              <a:ext cx="1125428" cy="278614"/>
            </a:xfrm>
            <a:prstGeom prst="rect">
              <a:avLst/>
            </a:prstGeom>
            <a:noFill/>
          </p:spPr>
          <p:txBody>
            <a:bodyPr wrap="square" lIns="0" tIns="0" rIns="0" bIns="0" rtlCol="0">
              <a:spAutoFit/>
            </a:bodyPr>
            <a:lstStyle/>
            <a:p>
              <a:pPr fontAlgn="base">
                <a:spcBef>
                  <a:spcPct val="20000"/>
                </a:spcBef>
                <a:spcAft>
                  <a:spcPct val="0"/>
                </a:spcAft>
              </a:pPr>
              <a:r>
                <a:rPr lang="en-US" sz="1200" b="1" dirty="0" smtClean="0"/>
                <a:t>Customer likely to stay</a:t>
              </a:r>
              <a:endParaRPr lang="en-US" sz="1200" b="1" dirty="0" smtClean="0">
                <a:cs typeface="Arial" pitchFamily="34" charset="0"/>
              </a:endParaRPr>
            </a:p>
          </p:txBody>
        </p:sp>
      </p:grpSp>
      <p:sp>
        <p:nvSpPr>
          <p:cNvPr id="142" name="Title 1"/>
          <p:cNvSpPr txBox="1">
            <a:spLocks/>
          </p:cNvSpPr>
          <p:nvPr/>
        </p:nvSpPr>
        <p:spPr bwMode="gray">
          <a:xfrm>
            <a:off x="697124" y="1991259"/>
            <a:ext cx="2878786" cy="24479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200" b="1" dirty="0">
                <a:solidFill>
                  <a:schemeClr val="tx2"/>
                </a:solidFill>
              </a:rPr>
              <a:t>Customer Profile Data</a:t>
            </a:r>
          </a:p>
        </p:txBody>
      </p:sp>
      <p:sp>
        <p:nvSpPr>
          <p:cNvPr id="143" name="Title 1"/>
          <p:cNvSpPr txBox="1">
            <a:spLocks/>
          </p:cNvSpPr>
          <p:nvPr/>
        </p:nvSpPr>
        <p:spPr bwMode="gray">
          <a:xfrm>
            <a:off x="4705119" y="1991259"/>
            <a:ext cx="2878786" cy="24479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200" b="1" dirty="0">
                <a:solidFill>
                  <a:schemeClr val="tx2"/>
                </a:solidFill>
              </a:rPr>
              <a:t>Classification </a:t>
            </a:r>
          </a:p>
        </p:txBody>
      </p:sp>
      <p:sp>
        <p:nvSpPr>
          <p:cNvPr id="144" name="Title 1"/>
          <p:cNvSpPr txBox="1">
            <a:spLocks/>
          </p:cNvSpPr>
          <p:nvPr/>
        </p:nvSpPr>
        <p:spPr bwMode="gray">
          <a:xfrm>
            <a:off x="9159006" y="1977404"/>
            <a:ext cx="2092037" cy="3693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200" b="1" dirty="0">
                <a:solidFill>
                  <a:schemeClr val="tx2"/>
                </a:solidFill>
              </a:rPr>
              <a:t>Segments of </a:t>
            </a:r>
            <a:r>
              <a:rPr lang="en-US" sz="1200" b="1" dirty="0" smtClean="0">
                <a:solidFill>
                  <a:schemeClr val="tx2"/>
                </a:solidFill>
              </a:rPr>
              <a:t/>
            </a:r>
            <a:br>
              <a:rPr lang="en-US" sz="1200" b="1" dirty="0" smtClean="0">
                <a:solidFill>
                  <a:schemeClr val="tx2"/>
                </a:solidFill>
              </a:rPr>
            </a:br>
            <a:r>
              <a:rPr lang="en-US" sz="1200" b="1" dirty="0" smtClean="0">
                <a:solidFill>
                  <a:schemeClr val="tx2"/>
                </a:solidFill>
              </a:rPr>
              <a:t>similar </a:t>
            </a:r>
            <a:r>
              <a:rPr lang="en-US" sz="1200" b="1" dirty="0">
                <a:solidFill>
                  <a:schemeClr val="tx2"/>
                </a:solidFill>
              </a:rPr>
              <a:t>customers</a:t>
            </a:r>
          </a:p>
        </p:txBody>
      </p:sp>
      <p:grpSp>
        <p:nvGrpSpPr>
          <p:cNvPr id="155" name="Group 154"/>
          <p:cNvGrpSpPr/>
          <p:nvPr/>
        </p:nvGrpSpPr>
        <p:grpSpPr>
          <a:xfrm>
            <a:off x="469900" y="1548522"/>
            <a:ext cx="11100684" cy="400205"/>
            <a:chOff x="469900" y="1576232"/>
            <a:chExt cx="11100684" cy="400205"/>
          </a:xfrm>
        </p:grpSpPr>
        <p:sp>
          <p:nvSpPr>
            <p:cNvPr id="145" name="Rectangle 144"/>
            <p:cNvSpPr/>
            <p:nvPr/>
          </p:nvSpPr>
          <p:spPr bwMode="gray">
            <a:xfrm>
              <a:off x="469900" y="1576232"/>
              <a:ext cx="11100684" cy="400205"/>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146" name="Title 1"/>
            <p:cNvSpPr txBox="1">
              <a:spLocks/>
            </p:cNvSpPr>
            <p:nvPr/>
          </p:nvSpPr>
          <p:spPr bwMode="gray">
            <a:xfrm>
              <a:off x="3053083" y="1668612"/>
              <a:ext cx="5934318" cy="215444"/>
            </a:xfrm>
            <a:prstGeom prst="rect">
              <a:avLst/>
            </a:prstGeom>
          </p:spPr>
          <p:txBody>
            <a:bodyPr vert="horz" wrap="non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400" b="1" dirty="0">
                  <a:solidFill>
                    <a:schemeClr val="bg1"/>
                  </a:solidFill>
                </a:rPr>
                <a:t>Customers classified and segmented based on profile data </a:t>
              </a:r>
            </a:p>
          </p:txBody>
        </p:sp>
      </p:grpSp>
      <p:grpSp>
        <p:nvGrpSpPr>
          <p:cNvPr id="147" name="Group 146"/>
          <p:cNvGrpSpPr/>
          <p:nvPr/>
        </p:nvGrpSpPr>
        <p:grpSpPr>
          <a:xfrm>
            <a:off x="646940" y="2241430"/>
            <a:ext cx="2979157" cy="1978069"/>
            <a:chOff x="-3299378" y="317501"/>
            <a:chExt cx="2109811" cy="1617372"/>
          </a:xfrm>
        </p:grpSpPr>
        <p:sp>
          <p:nvSpPr>
            <p:cNvPr id="148" name="AutoShape 124"/>
            <p:cNvSpPr>
              <a:spLocks noChangeArrowheads="1"/>
            </p:cNvSpPr>
            <p:nvPr/>
          </p:nvSpPr>
          <p:spPr bwMode="gray">
            <a:xfrm>
              <a:off x="-3299378" y="317501"/>
              <a:ext cx="2109811" cy="275287"/>
            </a:xfrm>
            <a:prstGeom prst="rect">
              <a:avLst/>
            </a:prstGeom>
            <a:solidFill>
              <a:schemeClr val="accent3"/>
            </a:solidFill>
            <a:ln w="9525">
              <a:noFill/>
              <a:round/>
              <a:headEnd/>
              <a:tailEnd/>
            </a:ln>
          </p:spPr>
          <p:txBody>
            <a:bodyPr wrap="none" anchor="ctr"/>
            <a:lstStyle/>
            <a:p>
              <a:pPr algn="ctr" eaLnBrk="0" fontAlgn="base" hangingPunct="0">
                <a:spcBef>
                  <a:spcPct val="0"/>
                </a:spcBef>
                <a:spcAft>
                  <a:spcPct val="0"/>
                </a:spcAft>
              </a:pPr>
              <a:r>
                <a:rPr lang="en-US" altLang="en-US" sz="1200" b="1" dirty="0" smtClean="0">
                  <a:solidFill>
                    <a:schemeClr val="bg1"/>
                  </a:solidFill>
                  <a:cs typeface="Arial" pitchFamily="34" charset="0"/>
                </a:rPr>
                <a:t>Transactions Data</a:t>
              </a:r>
              <a:endParaRPr lang="en-US" altLang="en-US" sz="1200" b="1" dirty="0">
                <a:solidFill>
                  <a:schemeClr val="bg1"/>
                </a:solidFill>
                <a:cs typeface="Arial" pitchFamily="34" charset="0"/>
              </a:endParaRPr>
            </a:p>
          </p:txBody>
        </p:sp>
        <p:sp>
          <p:nvSpPr>
            <p:cNvPr id="149" name="AutoShape 124"/>
            <p:cNvSpPr>
              <a:spLocks noChangeArrowheads="1"/>
            </p:cNvSpPr>
            <p:nvPr/>
          </p:nvSpPr>
          <p:spPr bwMode="gray">
            <a:xfrm>
              <a:off x="-3299378" y="653022"/>
              <a:ext cx="2109811" cy="275287"/>
            </a:xfrm>
            <a:prstGeom prst="rect">
              <a:avLst/>
            </a:prstGeom>
            <a:solidFill>
              <a:schemeClr val="accent3"/>
            </a:solidFill>
            <a:ln w="9525">
              <a:noFill/>
              <a:round/>
              <a:headEnd/>
              <a:tailEnd/>
            </a:ln>
          </p:spPr>
          <p:txBody>
            <a:bodyPr wrap="none" anchor="ctr"/>
            <a:lstStyle/>
            <a:p>
              <a:pPr algn="ctr" eaLnBrk="0" fontAlgn="base" hangingPunct="0">
                <a:spcBef>
                  <a:spcPct val="0"/>
                </a:spcBef>
                <a:spcAft>
                  <a:spcPct val="0"/>
                </a:spcAft>
              </a:pPr>
              <a:r>
                <a:rPr lang="en-US" altLang="en-US" sz="1200" b="1" dirty="0">
                  <a:solidFill>
                    <a:schemeClr val="bg1"/>
                  </a:solidFill>
                  <a:cs typeface="Arial" pitchFamily="34" charset="0"/>
                </a:rPr>
                <a:t>Profile Data</a:t>
              </a:r>
            </a:p>
          </p:txBody>
        </p:sp>
        <p:sp>
          <p:nvSpPr>
            <p:cNvPr id="150" name="AutoShape 124"/>
            <p:cNvSpPr>
              <a:spLocks noChangeArrowheads="1"/>
            </p:cNvSpPr>
            <p:nvPr/>
          </p:nvSpPr>
          <p:spPr bwMode="gray">
            <a:xfrm>
              <a:off x="-3299378" y="988543"/>
              <a:ext cx="2109811" cy="275287"/>
            </a:xfrm>
            <a:prstGeom prst="rect">
              <a:avLst/>
            </a:prstGeom>
            <a:solidFill>
              <a:schemeClr val="accent3"/>
            </a:solidFill>
            <a:ln w="9525">
              <a:noFill/>
              <a:round/>
              <a:headEnd/>
              <a:tailEnd/>
            </a:ln>
          </p:spPr>
          <p:txBody>
            <a:bodyPr wrap="none" anchor="ctr"/>
            <a:lstStyle/>
            <a:p>
              <a:pPr algn="ctr" eaLnBrk="0" fontAlgn="base" hangingPunct="0">
                <a:spcBef>
                  <a:spcPct val="0"/>
                </a:spcBef>
                <a:spcAft>
                  <a:spcPct val="0"/>
                </a:spcAft>
              </a:pPr>
              <a:r>
                <a:rPr lang="en-US" altLang="en-US" sz="1200" b="1" dirty="0">
                  <a:solidFill>
                    <a:schemeClr val="bg1"/>
                  </a:solidFill>
                  <a:cs typeface="Arial" pitchFamily="34" charset="0"/>
                </a:rPr>
                <a:t>3</a:t>
              </a:r>
              <a:r>
                <a:rPr lang="en-US" altLang="en-US" sz="1200" b="1" baseline="30000" dirty="0">
                  <a:solidFill>
                    <a:schemeClr val="bg1"/>
                  </a:solidFill>
                  <a:cs typeface="Arial" pitchFamily="34" charset="0"/>
                </a:rPr>
                <a:t>rd</a:t>
              </a:r>
              <a:r>
                <a:rPr lang="en-US" altLang="en-US" sz="1200" b="1" dirty="0">
                  <a:solidFill>
                    <a:schemeClr val="bg1"/>
                  </a:solidFill>
                  <a:cs typeface="Arial" pitchFamily="34" charset="0"/>
                </a:rPr>
                <a:t> </a:t>
              </a:r>
              <a:r>
                <a:rPr lang="en-US" altLang="en-US" sz="1200" b="1" dirty="0" smtClean="0">
                  <a:solidFill>
                    <a:schemeClr val="bg1"/>
                  </a:solidFill>
                  <a:cs typeface="Arial" pitchFamily="34" charset="0"/>
                </a:rPr>
                <a:t>Party Data</a:t>
              </a:r>
              <a:endParaRPr lang="en-US" altLang="en-US" sz="1200" b="1" dirty="0">
                <a:solidFill>
                  <a:schemeClr val="bg1"/>
                </a:solidFill>
                <a:cs typeface="Arial" pitchFamily="34" charset="0"/>
              </a:endParaRPr>
            </a:p>
          </p:txBody>
        </p:sp>
        <p:sp>
          <p:nvSpPr>
            <p:cNvPr id="151" name="AutoShape 124"/>
            <p:cNvSpPr>
              <a:spLocks noChangeArrowheads="1"/>
            </p:cNvSpPr>
            <p:nvPr/>
          </p:nvSpPr>
          <p:spPr bwMode="gray">
            <a:xfrm>
              <a:off x="-3299378" y="1324064"/>
              <a:ext cx="2109811" cy="275287"/>
            </a:xfrm>
            <a:prstGeom prst="rect">
              <a:avLst/>
            </a:prstGeom>
            <a:solidFill>
              <a:schemeClr val="accent3"/>
            </a:solidFill>
            <a:ln w="9525">
              <a:noFill/>
              <a:round/>
              <a:headEnd/>
              <a:tailEnd/>
            </a:ln>
          </p:spPr>
          <p:txBody>
            <a:bodyPr wrap="none" anchor="ctr"/>
            <a:lstStyle/>
            <a:p>
              <a:pPr algn="ctr" eaLnBrk="0" fontAlgn="base" hangingPunct="0">
                <a:spcBef>
                  <a:spcPct val="0"/>
                </a:spcBef>
                <a:spcAft>
                  <a:spcPct val="0"/>
                </a:spcAft>
              </a:pPr>
              <a:r>
                <a:rPr lang="en-US" altLang="en-US" sz="1200" b="1" dirty="0" smtClean="0">
                  <a:solidFill>
                    <a:schemeClr val="bg1"/>
                  </a:solidFill>
                  <a:cs typeface="Arial" pitchFamily="34" charset="0"/>
                </a:rPr>
                <a:t>Customer Service</a:t>
              </a:r>
              <a:endParaRPr lang="en-US" altLang="en-US" sz="1200" b="1" dirty="0">
                <a:solidFill>
                  <a:schemeClr val="bg1"/>
                </a:solidFill>
                <a:cs typeface="Arial" pitchFamily="34" charset="0"/>
              </a:endParaRPr>
            </a:p>
          </p:txBody>
        </p:sp>
        <p:sp>
          <p:nvSpPr>
            <p:cNvPr id="152" name="AutoShape 124"/>
            <p:cNvSpPr>
              <a:spLocks noChangeArrowheads="1"/>
            </p:cNvSpPr>
            <p:nvPr/>
          </p:nvSpPr>
          <p:spPr bwMode="gray">
            <a:xfrm>
              <a:off x="-3299378" y="1659586"/>
              <a:ext cx="2109811" cy="275287"/>
            </a:xfrm>
            <a:prstGeom prst="rect">
              <a:avLst/>
            </a:prstGeom>
            <a:solidFill>
              <a:schemeClr val="accent3"/>
            </a:solidFill>
            <a:ln w="9525">
              <a:noFill/>
              <a:round/>
              <a:headEnd/>
              <a:tailEnd/>
            </a:ln>
          </p:spPr>
          <p:txBody>
            <a:bodyPr wrap="none" anchor="ctr"/>
            <a:lstStyle/>
            <a:p>
              <a:pPr algn="ctr" eaLnBrk="0" fontAlgn="base" hangingPunct="0">
                <a:spcBef>
                  <a:spcPct val="0"/>
                </a:spcBef>
                <a:spcAft>
                  <a:spcPct val="0"/>
                </a:spcAft>
              </a:pPr>
              <a:r>
                <a:rPr lang="en-US" altLang="en-US" sz="1200" b="1" dirty="0" smtClean="0">
                  <a:solidFill>
                    <a:schemeClr val="bg1"/>
                  </a:solidFill>
                  <a:cs typeface="Arial" pitchFamily="34" charset="0"/>
                </a:rPr>
                <a:t>Personality Estimates</a:t>
              </a:r>
              <a:endParaRPr lang="en-US" altLang="en-US" sz="1200" b="1" dirty="0">
                <a:solidFill>
                  <a:schemeClr val="bg1"/>
                </a:solidFill>
                <a:cs typeface="Arial" pitchFamily="34" charset="0"/>
              </a:endParaRPr>
            </a:p>
          </p:txBody>
        </p:sp>
      </p:grpSp>
      <p:sp>
        <p:nvSpPr>
          <p:cNvPr id="153" name="Isosceles Triangle 152"/>
          <p:cNvSpPr/>
          <p:nvPr/>
        </p:nvSpPr>
        <p:spPr bwMode="gray">
          <a:xfrm rot="5400000">
            <a:off x="7871319" y="3098789"/>
            <a:ext cx="1893203" cy="263350"/>
          </a:xfrm>
          <a:prstGeom prst="triangle">
            <a:avLst/>
          </a:prstGeom>
          <a:solidFill>
            <a:schemeClr val="bg2"/>
          </a:solidFill>
          <a:ln>
            <a:noFill/>
            <a:headEnd/>
            <a:tailEnd/>
          </a:ln>
          <a:effectLst/>
        </p:spPr>
        <p:style>
          <a:lnRef idx="1">
            <a:schemeClr val="accent5"/>
          </a:lnRef>
          <a:fillRef idx="3">
            <a:schemeClr val="accent5"/>
          </a:fillRef>
          <a:effectRef idx="2">
            <a:schemeClr val="accent5"/>
          </a:effectRef>
          <a:fontRef idx="minor">
            <a:schemeClr val="lt1"/>
          </a:fontRef>
        </p:style>
        <p:txBody>
          <a:bodyPr rot="10800000" vert="eaVert"/>
          <a:lstStyle/>
          <a:p>
            <a:pPr algn="ctr" fontAlgn="base">
              <a:spcBef>
                <a:spcPct val="20000"/>
              </a:spcBef>
              <a:spcAft>
                <a:spcPct val="0"/>
              </a:spcAft>
              <a:buClr>
                <a:srgbClr val="FFFF99"/>
              </a:buClr>
              <a:defRPr/>
            </a:pPr>
            <a:endParaRPr lang="en-US" altLang="en-US" sz="900" b="1" dirty="0">
              <a:solidFill>
                <a:prstClr val="white"/>
              </a:solidFill>
              <a:cs typeface="Arial" pitchFamily="34" charset="0"/>
            </a:endParaRPr>
          </a:p>
        </p:txBody>
      </p:sp>
      <p:grpSp>
        <p:nvGrpSpPr>
          <p:cNvPr id="156" name="Group 155"/>
          <p:cNvGrpSpPr/>
          <p:nvPr/>
        </p:nvGrpSpPr>
        <p:grpSpPr>
          <a:xfrm>
            <a:off x="469900" y="4389891"/>
            <a:ext cx="11100684" cy="400205"/>
            <a:chOff x="469900" y="1576232"/>
            <a:chExt cx="11100684" cy="400205"/>
          </a:xfrm>
        </p:grpSpPr>
        <p:sp>
          <p:nvSpPr>
            <p:cNvPr id="157" name="Rectangle 156"/>
            <p:cNvSpPr/>
            <p:nvPr/>
          </p:nvSpPr>
          <p:spPr bwMode="gray">
            <a:xfrm>
              <a:off x="469900" y="1576232"/>
              <a:ext cx="11100684" cy="400205"/>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158" name="Title 1"/>
            <p:cNvSpPr txBox="1">
              <a:spLocks/>
            </p:cNvSpPr>
            <p:nvPr/>
          </p:nvSpPr>
          <p:spPr bwMode="gray">
            <a:xfrm>
              <a:off x="3242238" y="1668612"/>
              <a:ext cx="5556008" cy="215444"/>
            </a:xfrm>
            <a:prstGeom prst="rect">
              <a:avLst/>
            </a:prstGeom>
          </p:spPr>
          <p:txBody>
            <a:bodyPr vert="horz" wrap="non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400" b="1" dirty="0">
                  <a:solidFill>
                    <a:schemeClr val="bg1"/>
                  </a:solidFill>
                </a:rPr>
                <a:t>Customers receive a treatment based on their segment</a:t>
              </a:r>
            </a:p>
          </p:txBody>
        </p:sp>
      </p:grpSp>
      <p:sp>
        <p:nvSpPr>
          <p:cNvPr id="160" name="Rectangle 159"/>
          <p:cNvSpPr/>
          <p:nvPr/>
        </p:nvSpPr>
        <p:spPr bwMode="gray">
          <a:xfrm>
            <a:off x="7200621" y="5390901"/>
            <a:ext cx="4369963" cy="431904"/>
          </a:xfrm>
          <a:prstGeom prst="rect">
            <a:avLst/>
          </a:prstGeom>
          <a:solidFill>
            <a:schemeClr val="bg1"/>
          </a:solidFill>
          <a:ln w="19050" algn="ctr">
            <a:solidFill>
              <a:schemeClr val="accent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Discounted handset upgrade</a:t>
            </a:r>
          </a:p>
        </p:txBody>
      </p:sp>
      <p:sp>
        <p:nvSpPr>
          <p:cNvPr id="161" name="Pentagon 160"/>
          <p:cNvSpPr/>
          <p:nvPr/>
        </p:nvSpPr>
        <p:spPr bwMode="gray">
          <a:xfrm>
            <a:off x="469900" y="4863708"/>
            <a:ext cx="4375796" cy="431904"/>
          </a:xfrm>
          <a:prstGeom prst="homePlate">
            <a:avLst>
              <a:gd name="adj" fmla="val 35859"/>
            </a:avLst>
          </a:prstGeom>
          <a:solidFill>
            <a:schemeClr val="bg1"/>
          </a:solidFill>
          <a:ln w="19050" algn="ctr">
            <a:solidFill>
              <a:schemeClr val="tx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Segment A</a:t>
            </a:r>
          </a:p>
        </p:txBody>
      </p:sp>
      <p:sp>
        <p:nvSpPr>
          <p:cNvPr id="162" name="Pentagon 161"/>
          <p:cNvSpPr/>
          <p:nvPr/>
        </p:nvSpPr>
        <p:spPr bwMode="gray">
          <a:xfrm>
            <a:off x="469900" y="5390901"/>
            <a:ext cx="4375796" cy="431904"/>
          </a:xfrm>
          <a:prstGeom prst="homePlate">
            <a:avLst>
              <a:gd name="adj" fmla="val 35859"/>
            </a:avLst>
          </a:prstGeom>
          <a:solidFill>
            <a:schemeClr val="bg1"/>
          </a:solidFill>
          <a:ln w="19050" algn="ctr">
            <a:solidFill>
              <a:schemeClr val="tx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Segment B</a:t>
            </a:r>
          </a:p>
        </p:txBody>
      </p:sp>
      <p:sp>
        <p:nvSpPr>
          <p:cNvPr id="163" name="Pentagon 162"/>
          <p:cNvSpPr/>
          <p:nvPr/>
        </p:nvSpPr>
        <p:spPr bwMode="gray">
          <a:xfrm>
            <a:off x="469900" y="5918095"/>
            <a:ext cx="4375796" cy="431904"/>
          </a:xfrm>
          <a:prstGeom prst="homePlate">
            <a:avLst>
              <a:gd name="adj" fmla="val 35216"/>
            </a:avLst>
          </a:prstGeom>
          <a:solidFill>
            <a:schemeClr val="bg1"/>
          </a:solidFill>
          <a:ln w="19050" algn="ctr">
            <a:solidFill>
              <a:schemeClr val="tx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Segment C</a:t>
            </a:r>
          </a:p>
        </p:txBody>
      </p:sp>
      <p:grpSp>
        <p:nvGrpSpPr>
          <p:cNvPr id="164" name="Group 163"/>
          <p:cNvGrpSpPr/>
          <p:nvPr/>
        </p:nvGrpSpPr>
        <p:grpSpPr>
          <a:xfrm>
            <a:off x="4214028" y="4909441"/>
            <a:ext cx="435397" cy="340438"/>
            <a:chOff x="1744473" y="4712632"/>
            <a:chExt cx="526669" cy="389340"/>
          </a:xfrm>
        </p:grpSpPr>
        <p:sp>
          <p:nvSpPr>
            <p:cNvPr id="204" name="Oval 203"/>
            <p:cNvSpPr/>
            <p:nvPr/>
          </p:nvSpPr>
          <p:spPr bwMode="auto">
            <a:xfrm rot="10800000" flipV="1">
              <a:off x="2101484" y="4796715"/>
              <a:ext cx="169658" cy="136281"/>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5" name="Oval 204"/>
            <p:cNvSpPr/>
            <p:nvPr/>
          </p:nvSpPr>
          <p:spPr bwMode="auto">
            <a:xfrm rot="10800000" flipV="1">
              <a:off x="1759593" y="4802991"/>
              <a:ext cx="112920" cy="86096"/>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6" name="Oval 205"/>
            <p:cNvSpPr>
              <a:spLocks noChangeAspect="1"/>
            </p:cNvSpPr>
            <p:nvPr/>
          </p:nvSpPr>
          <p:spPr bwMode="auto">
            <a:xfrm flipV="1">
              <a:off x="1744473" y="4929921"/>
              <a:ext cx="185589" cy="153904"/>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7" name="Oval 206"/>
            <p:cNvSpPr/>
            <p:nvPr/>
          </p:nvSpPr>
          <p:spPr bwMode="auto">
            <a:xfrm flipV="1">
              <a:off x="1856335" y="4826157"/>
              <a:ext cx="149149" cy="123685"/>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8" name="Oval 207"/>
            <p:cNvSpPr/>
            <p:nvPr/>
          </p:nvSpPr>
          <p:spPr bwMode="auto">
            <a:xfrm flipV="1">
              <a:off x="1932949" y="4893657"/>
              <a:ext cx="230936" cy="189865"/>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9" name="Oval 208"/>
            <p:cNvSpPr/>
            <p:nvPr/>
          </p:nvSpPr>
          <p:spPr bwMode="auto">
            <a:xfrm rot="10800000" flipV="1">
              <a:off x="1905832" y="4978287"/>
              <a:ext cx="149149" cy="123685"/>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10" name="Oval 209"/>
            <p:cNvSpPr/>
            <p:nvPr/>
          </p:nvSpPr>
          <p:spPr bwMode="auto">
            <a:xfrm rot="10800000" flipV="1">
              <a:off x="1967855" y="4809940"/>
              <a:ext cx="170750" cy="141599"/>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11" name="Oval 210"/>
            <p:cNvSpPr/>
            <p:nvPr/>
          </p:nvSpPr>
          <p:spPr bwMode="auto">
            <a:xfrm rot="10800000" flipV="1">
              <a:off x="1918489" y="4712632"/>
              <a:ext cx="124280" cy="103062"/>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12" name="Oval 211"/>
            <p:cNvSpPr/>
            <p:nvPr/>
          </p:nvSpPr>
          <p:spPr bwMode="auto">
            <a:xfrm rot="10800000" flipV="1">
              <a:off x="2023300" y="4742066"/>
              <a:ext cx="98223" cy="81453"/>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13" name="Oval 212"/>
            <p:cNvSpPr/>
            <p:nvPr/>
          </p:nvSpPr>
          <p:spPr bwMode="auto">
            <a:xfrm rot="10800000" flipV="1">
              <a:off x="2083369" y="4912572"/>
              <a:ext cx="170750" cy="141599"/>
            </a:xfrm>
            <a:prstGeom prst="ellipse">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nvGrpSpPr>
          <p:cNvPr id="165" name="Group 164"/>
          <p:cNvGrpSpPr/>
          <p:nvPr/>
        </p:nvGrpSpPr>
        <p:grpSpPr>
          <a:xfrm>
            <a:off x="4212506" y="5963370"/>
            <a:ext cx="438441" cy="341353"/>
            <a:chOff x="1744473" y="5920323"/>
            <a:chExt cx="530352" cy="390386"/>
          </a:xfrm>
        </p:grpSpPr>
        <p:sp>
          <p:nvSpPr>
            <p:cNvPr id="194" name="Oval 193"/>
            <p:cNvSpPr/>
            <p:nvPr/>
          </p:nvSpPr>
          <p:spPr bwMode="auto">
            <a:xfrm rot="10800000" flipV="1">
              <a:off x="2103980" y="6004632"/>
              <a:ext cx="170845" cy="136648"/>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5" name="Oval 194"/>
            <p:cNvSpPr/>
            <p:nvPr/>
          </p:nvSpPr>
          <p:spPr bwMode="auto">
            <a:xfrm rot="10800000" flipV="1">
              <a:off x="1759698" y="6010925"/>
              <a:ext cx="113710" cy="86328"/>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6" name="Oval 195"/>
            <p:cNvSpPr>
              <a:spLocks noChangeAspect="1"/>
            </p:cNvSpPr>
            <p:nvPr/>
          </p:nvSpPr>
          <p:spPr bwMode="auto">
            <a:xfrm flipV="1">
              <a:off x="1744473" y="6138196"/>
              <a:ext cx="186887" cy="154318"/>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7" name="Oval 196"/>
            <p:cNvSpPr/>
            <p:nvPr/>
          </p:nvSpPr>
          <p:spPr bwMode="auto">
            <a:xfrm flipV="1">
              <a:off x="1857117" y="6034153"/>
              <a:ext cx="150192" cy="124017"/>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8" name="Oval 197"/>
            <p:cNvSpPr/>
            <p:nvPr/>
          </p:nvSpPr>
          <p:spPr bwMode="auto">
            <a:xfrm flipV="1">
              <a:off x="1934267" y="6101834"/>
              <a:ext cx="232551" cy="190375"/>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9" name="Oval 198"/>
            <p:cNvSpPr/>
            <p:nvPr/>
          </p:nvSpPr>
          <p:spPr bwMode="auto">
            <a:xfrm rot="10800000" flipV="1">
              <a:off x="1906960" y="6186692"/>
              <a:ext cx="150192" cy="124017"/>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0" name="Oval 199"/>
            <p:cNvSpPr/>
            <p:nvPr/>
          </p:nvSpPr>
          <p:spPr bwMode="auto">
            <a:xfrm rot="10800000" flipV="1">
              <a:off x="1969417" y="6017892"/>
              <a:ext cx="171944" cy="14197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1" name="Oval 200"/>
            <p:cNvSpPr/>
            <p:nvPr/>
          </p:nvSpPr>
          <p:spPr bwMode="auto">
            <a:xfrm rot="10800000" flipV="1">
              <a:off x="1919705" y="5920323"/>
              <a:ext cx="125149" cy="103338"/>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2" name="Oval 201"/>
            <p:cNvSpPr/>
            <p:nvPr/>
          </p:nvSpPr>
          <p:spPr bwMode="auto">
            <a:xfrm rot="10800000" flipV="1">
              <a:off x="2025250" y="5949837"/>
              <a:ext cx="98909" cy="81672"/>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203" name="Oval 202"/>
            <p:cNvSpPr/>
            <p:nvPr/>
          </p:nvSpPr>
          <p:spPr bwMode="auto">
            <a:xfrm rot="10800000" flipV="1">
              <a:off x="2085739" y="6120801"/>
              <a:ext cx="171944" cy="14197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grpSp>
        <p:nvGrpSpPr>
          <p:cNvPr id="166" name="Group 165"/>
          <p:cNvGrpSpPr/>
          <p:nvPr/>
        </p:nvGrpSpPr>
        <p:grpSpPr>
          <a:xfrm>
            <a:off x="4212506" y="5436177"/>
            <a:ext cx="438441" cy="341353"/>
            <a:chOff x="1744473" y="5291143"/>
            <a:chExt cx="530352" cy="390386"/>
          </a:xfrm>
        </p:grpSpPr>
        <p:sp>
          <p:nvSpPr>
            <p:cNvPr id="184" name="Oval 183"/>
            <p:cNvSpPr/>
            <p:nvPr/>
          </p:nvSpPr>
          <p:spPr bwMode="auto">
            <a:xfrm rot="10800000" flipV="1">
              <a:off x="2103980" y="5375452"/>
              <a:ext cx="170845" cy="136648"/>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5" name="Oval 184"/>
            <p:cNvSpPr/>
            <p:nvPr/>
          </p:nvSpPr>
          <p:spPr bwMode="auto">
            <a:xfrm rot="10800000" flipV="1">
              <a:off x="1759698" y="5381745"/>
              <a:ext cx="113710" cy="86328"/>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6" name="Oval 185"/>
            <p:cNvSpPr>
              <a:spLocks noChangeAspect="1"/>
            </p:cNvSpPr>
            <p:nvPr/>
          </p:nvSpPr>
          <p:spPr bwMode="auto">
            <a:xfrm flipV="1">
              <a:off x="1744473" y="5509016"/>
              <a:ext cx="186887" cy="154318"/>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7" name="Oval 186"/>
            <p:cNvSpPr/>
            <p:nvPr/>
          </p:nvSpPr>
          <p:spPr bwMode="auto">
            <a:xfrm flipV="1">
              <a:off x="1857117" y="5404973"/>
              <a:ext cx="150192" cy="124017"/>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8" name="Oval 187"/>
            <p:cNvSpPr/>
            <p:nvPr/>
          </p:nvSpPr>
          <p:spPr bwMode="auto">
            <a:xfrm flipV="1">
              <a:off x="1934267" y="5472654"/>
              <a:ext cx="232551" cy="190375"/>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89" name="Oval 188"/>
            <p:cNvSpPr/>
            <p:nvPr/>
          </p:nvSpPr>
          <p:spPr bwMode="auto">
            <a:xfrm rot="10800000" flipV="1">
              <a:off x="1906960" y="5557512"/>
              <a:ext cx="150192" cy="124017"/>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0" name="Oval 189"/>
            <p:cNvSpPr/>
            <p:nvPr/>
          </p:nvSpPr>
          <p:spPr bwMode="auto">
            <a:xfrm rot="10800000" flipV="1">
              <a:off x="1969417" y="5388712"/>
              <a:ext cx="171944" cy="141979"/>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1" name="Oval 190"/>
            <p:cNvSpPr/>
            <p:nvPr/>
          </p:nvSpPr>
          <p:spPr bwMode="auto">
            <a:xfrm rot="10800000" flipV="1">
              <a:off x="1919705" y="5291143"/>
              <a:ext cx="125149" cy="103338"/>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2" name="Oval 191"/>
            <p:cNvSpPr/>
            <p:nvPr/>
          </p:nvSpPr>
          <p:spPr bwMode="auto">
            <a:xfrm rot="10800000" flipV="1">
              <a:off x="2025250" y="5320657"/>
              <a:ext cx="98909" cy="81672"/>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sp>
          <p:nvSpPr>
            <p:cNvPr id="193" name="Oval 192"/>
            <p:cNvSpPr/>
            <p:nvPr/>
          </p:nvSpPr>
          <p:spPr bwMode="auto">
            <a:xfrm rot="10800000" flipV="1">
              <a:off x="2085739" y="5491621"/>
              <a:ext cx="171944" cy="141979"/>
            </a:xfrm>
            <a:prstGeom prst="ellips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20000"/>
                </a:spcBef>
                <a:spcAft>
                  <a:spcPct val="0"/>
                </a:spcAft>
                <a:defRPr/>
              </a:pPr>
              <a:endParaRPr lang="en-US" sz="1050" b="1" dirty="0">
                <a:solidFill>
                  <a:srgbClr val="002776">
                    <a:lumMod val="50000"/>
                  </a:srgbClr>
                </a:solidFill>
              </a:endParaRPr>
            </a:p>
          </p:txBody>
        </p:sp>
      </p:grpSp>
      <p:sp>
        <p:nvSpPr>
          <p:cNvPr id="169" name="Rectangle 168"/>
          <p:cNvSpPr/>
          <p:nvPr/>
        </p:nvSpPr>
        <p:spPr bwMode="gray">
          <a:xfrm>
            <a:off x="7200621" y="4863708"/>
            <a:ext cx="4369963" cy="431904"/>
          </a:xfrm>
          <a:prstGeom prst="rect">
            <a:avLst/>
          </a:prstGeom>
          <a:solidFill>
            <a:schemeClr val="bg1"/>
          </a:solidFill>
          <a:ln w="19050" algn="ctr">
            <a:solidFill>
              <a:schemeClr val="accent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Monthly fee discount </a:t>
            </a:r>
          </a:p>
        </p:txBody>
      </p:sp>
      <p:sp>
        <p:nvSpPr>
          <p:cNvPr id="170" name="Rectangle 169"/>
          <p:cNvSpPr/>
          <p:nvPr/>
        </p:nvSpPr>
        <p:spPr bwMode="gray">
          <a:xfrm>
            <a:off x="7200621" y="5918095"/>
            <a:ext cx="4369963" cy="431904"/>
          </a:xfrm>
          <a:prstGeom prst="rect">
            <a:avLst/>
          </a:prstGeom>
          <a:solidFill>
            <a:schemeClr val="bg1"/>
          </a:solidFill>
          <a:ln w="19050" algn="ctr">
            <a:solidFill>
              <a:schemeClr val="accent2"/>
            </a:solidFill>
            <a:miter lim="800000"/>
            <a:headEnd/>
            <a:tailEnd/>
          </a:ln>
        </p:spPr>
        <p:txBody>
          <a:bodyPr wrap="square" lIns="88900" tIns="88900" rIns="88900" bIns="88900" rtlCol="0" anchor="ctr"/>
          <a:lstStyle/>
          <a:p>
            <a:pPr>
              <a:lnSpc>
                <a:spcPct val="106000"/>
              </a:lnSpc>
              <a:buFont typeface="Wingdings 2" pitchFamily="18" charset="2"/>
              <a:buNone/>
            </a:pPr>
            <a:r>
              <a:rPr lang="en-GB" sz="1200" b="1" dirty="0" smtClean="0">
                <a:solidFill>
                  <a:srgbClr val="53565A"/>
                </a:solidFill>
              </a:rPr>
              <a:t>Free minutes</a:t>
            </a:r>
          </a:p>
        </p:txBody>
      </p:sp>
      <p:cxnSp>
        <p:nvCxnSpPr>
          <p:cNvPr id="171" name="Straight Connector 170"/>
          <p:cNvCxnSpPr>
            <a:stCxn id="161" idx="3"/>
            <a:endCxn id="170" idx="1"/>
          </p:cNvCxnSpPr>
          <p:nvPr/>
        </p:nvCxnSpPr>
        <p:spPr>
          <a:xfrm>
            <a:off x="4845696" y="5079660"/>
            <a:ext cx="2354925" cy="1054387"/>
          </a:xfrm>
          <a:prstGeom prst="line">
            <a:avLst/>
          </a:prstGeom>
          <a:ln>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2" idx="3"/>
            <a:endCxn id="169" idx="1"/>
          </p:cNvCxnSpPr>
          <p:nvPr/>
        </p:nvCxnSpPr>
        <p:spPr>
          <a:xfrm flipV="1">
            <a:off x="4845696" y="5079660"/>
            <a:ext cx="2354925" cy="527193"/>
          </a:xfrm>
          <a:prstGeom prst="line">
            <a:avLst/>
          </a:prstGeom>
          <a:ln>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63" idx="3"/>
            <a:endCxn id="160" idx="1"/>
          </p:cNvCxnSpPr>
          <p:nvPr/>
        </p:nvCxnSpPr>
        <p:spPr>
          <a:xfrm flipV="1">
            <a:off x="4845696" y="5606854"/>
            <a:ext cx="2354925" cy="527193"/>
          </a:xfrm>
          <a:prstGeom prst="line">
            <a:avLst/>
          </a:prstGeom>
          <a:ln>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214" name="Group 213"/>
          <p:cNvGrpSpPr>
            <a:grpSpLocks/>
          </p:cNvGrpSpPr>
          <p:nvPr/>
        </p:nvGrpSpPr>
        <p:grpSpPr>
          <a:xfrm>
            <a:off x="11163765" y="4924339"/>
            <a:ext cx="320040" cy="320040"/>
            <a:chOff x="10955773" y="4924339"/>
            <a:chExt cx="488297" cy="322092"/>
          </a:xfrm>
        </p:grpSpPr>
        <p:sp>
          <p:nvSpPr>
            <p:cNvPr id="174" name="Oval 173"/>
            <p:cNvSpPr/>
            <p:nvPr/>
          </p:nvSpPr>
          <p:spPr bwMode="gray">
            <a:xfrm>
              <a:off x="10955773" y="4924339"/>
              <a:ext cx="488297" cy="322092"/>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nvGrpSpPr>
            <p:cNvPr id="175" name="Group 174"/>
            <p:cNvGrpSpPr/>
            <p:nvPr/>
          </p:nvGrpSpPr>
          <p:grpSpPr>
            <a:xfrm>
              <a:off x="11081137" y="5009254"/>
              <a:ext cx="237571" cy="152262"/>
              <a:chOff x="8384836" y="4796801"/>
              <a:chExt cx="213253" cy="207203"/>
            </a:xfrm>
          </p:grpSpPr>
          <p:sp>
            <p:nvSpPr>
              <p:cNvPr id="181" name="Oval 180"/>
              <p:cNvSpPr>
                <a:spLocks noChangeAspect="1"/>
              </p:cNvSpPr>
              <p:nvPr/>
            </p:nvSpPr>
            <p:spPr bwMode="gray">
              <a:xfrm>
                <a:off x="8384836" y="4796801"/>
                <a:ext cx="74083" cy="74083"/>
              </a:xfrm>
              <a:prstGeom prst="ellipse">
                <a:avLst/>
              </a:prstGeom>
              <a:noFill/>
              <a:ln w="12700" cmpd="sng"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cxnSp>
            <p:nvCxnSpPr>
              <p:cNvPr id="182" name="Straight Connector 181"/>
              <p:cNvCxnSpPr/>
              <p:nvPr/>
            </p:nvCxnSpPr>
            <p:spPr>
              <a:xfrm flipH="1">
                <a:off x="8418871" y="4809339"/>
                <a:ext cx="145182" cy="182127"/>
              </a:xfrm>
              <a:prstGeom prst="line">
                <a:avLst/>
              </a:prstGeom>
              <a:noFill/>
              <a:ln w="12700" cmpd="sng" algn="ctr">
                <a:solidFill>
                  <a:srgbClr val="FFFFFF"/>
                </a:solidFill>
                <a:miter lim="800000"/>
                <a:headEnd/>
                <a:tailEnd/>
              </a:ln>
            </p:spPr>
          </p:cxnSp>
          <p:sp>
            <p:nvSpPr>
              <p:cNvPr id="183" name="Oval 182"/>
              <p:cNvSpPr>
                <a:spLocks noChangeAspect="1"/>
              </p:cNvSpPr>
              <p:nvPr/>
            </p:nvSpPr>
            <p:spPr bwMode="gray">
              <a:xfrm>
                <a:off x="8524006" y="4929921"/>
                <a:ext cx="74083" cy="74083"/>
              </a:xfrm>
              <a:prstGeom prst="ellipse">
                <a:avLst/>
              </a:prstGeom>
              <a:noFill/>
              <a:ln w="12700" cmpd="sng"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grpSp>
      <p:grpSp>
        <p:nvGrpSpPr>
          <p:cNvPr id="176" name="Group 887"/>
          <p:cNvGrpSpPr>
            <a:grpSpLocks/>
          </p:cNvGrpSpPr>
          <p:nvPr/>
        </p:nvGrpSpPr>
        <p:grpSpPr bwMode="auto">
          <a:xfrm>
            <a:off x="11163765" y="5446959"/>
            <a:ext cx="320040" cy="320040"/>
            <a:chOff x="3302" y="3789"/>
            <a:chExt cx="340" cy="340"/>
          </a:xfrm>
          <a:solidFill>
            <a:schemeClr val="accent2"/>
          </a:solidFill>
        </p:grpSpPr>
        <p:sp>
          <p:nvSpPr>
            <p:cNvPr id="178" name="Rectangle 888"/>
            <p:cNvSpPr>
              <a:spLocks noChangeArrowheads="1"/>
            </p:cNvSpPr>
            <p:nvPr/>
          </p:nvSpPr>
          <p:spPr bwMode="auto">
            <a:xfrm>
              <a:off x="3443" y="3889"/>
              <a:ext cx="5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889"/>
            <p:cNvSpPr>
              <a:spLocks noEditPoints="1"/>
            </p:cNvSpPr>
            <p:nvPr/>
          </p:nvSpPr>
          <p:spPr bwMode="auto">
            <a:xfrm>
              <a:off x="3422" y="3867"/>
              <a:ext cx="100" cy="184"/>
            </a:xfrm>
            <a:custGeom>
              <a:avLst/>
              <a:gdLst>
                <a:gd name="T0" fmla="*/ 148 w 150"/>
                <a:gd name="T1" fmla="*/ 0 h 277"/>
                <a:gd name="T2" fmla="*/ 2 w 150"/>
                <a:gd name="T3" fmla="*/ 0 h 277"/>
                <a:gd name="T4" fmla="*/ 0 w 150"/>
                <a:gd name="T5" fmla="*/ 0 h 277"/>
                <a:gd name="T6" fmla="*/ 0 w 150"/>
                <a:gd name="T7" fmla="*/ 277 h 277"/>
                <a:gd name="T8" fmla="*/ 0 w 150"/>
                <a:gd name="T9" fmla="*/ 277 h 277"/>
                <a:gd name="T10" fmla="*/ 2 w 150"/>
                <a:gd name="T11" fmla="*/ 277 h 277"/>
                <a:gd name="T12" fmla="*/ 148 w 150"/>
                <a:gd name="T13" fmla="*/ 277 h 277"/>
                <a:gd name="T14" fmla="*/ 150 w 150"/>
                <a:gd name="T15" fmla="*/ 276 h 277"/>
                <a:gd name="T16" fmla="*/ 150 w 150"/>
                <a:gd name="T17" fmla="*/ 0 h 277"/>
                <a:gd name="T18" fmla="*/ 148 w 150"/>
                <a:gd name="T19" fmla="*/ 0 h 277"/>
                <a:gd name="T20" fmla="*/ 75 w 150"/>
                <a:gd name="T21" fmla="*/ 256 h 277"/>
                <a:gd name="T22" fmla="*/ 64 w 150"/>
                <a:gd name="T23" fmla="*/ 245 h 277"/>
                <a:gd name="T24" fmla="*/ 75 w 150"/>
                <a:gd name="T25" fmla="*/ 234 h 277"/>
                <a:gd name="T26" fmla="*/ 86 w 150"/>
                <a:gd name="T27" fmla="*/ 245 h 277"/>
                <a:gd name="T28" fmla="*/ 75 w 150"/>
                <a:gd name="T29" fmla="*/ 256 h 277"/>
                <a:gd name="T30" fmla="*/ 139 w 150"/>
                <a:gd name="T31" fmla="*/ 202 h 277"/>
                <a:gd name="T32" fmla="*/ 128 w 150"/>
                <a:gd name="T33" fmla="*/ 213 h 277"/>
                <a:gd name="T34" fmla="*/ 22 w 150"/>
                <a:gd name="T35" fmla="*/ 213 h 277"/>
                <a:gd name="T36" fmla="*/ 11 w 150"/>
                <a:gd name="T37" fmla="*/ 202 h 277"/>
                <a:gd name="T38" fmla="*/ 11 w 150"/>
                <a:gd name="T39" fmla="*/ 21 h 277"/>
                <a:gd name="T40" fmla="*/ 22 w 150"/>
                <a:gd name="T41" fmla="*/ 10 h 277"/>
                <a:gd name="T42" fmla="*/ 128 w 150"/>
                <a:gd name="T43" fmla="*/ 10 h 277"/>
                <a:gd name="T44" fmla="*/ 139 w 150"/>
                <a:gd name="T45" fmla="*/ 21 h 277"/>
                <a:gd name="T46" fmla="*/ 139 w 150"/>
                <a:gd name="T47"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277">
                  <a:moveTo>
                    <a:pt x="148" y="0"/>
                  </a:moveTo>
                  <a:cubicBezTo>
                    <a:pt x="2" y="0"/>
                    <a:pt x="2" y="0"/>
                    <a:pt x="2" y="0"/>
                  </a:cubicBezTo>
                  <a:cubicBezTo>
                    <a:pt x="1" y="0"/>
                    <a:pt x="0" y="0"/>
                    <a:pt x="0" y="0"/>
                  </a:cubicBezTo>
                  <a:cubicBezTo>
                    <a:pt x="0" y="277"/>
                    <a:pt x="0" y="277"/>
                    <a:pt x="0" y="277"/>
                  </a:cubicBezTo>
                  <a:cubicBezTo>
                    <a:pt x="0" y="277"/>
                    <a:pt x="0" y="277"/>
                    <a:pt x="0" y="277"/>
                  </a:cubicBezTo>
                  <a:cubicBezTo>
                    <a:pt x="1" y="277"/>
                    <a:pt x="1" y="277"/>
                    <a:pt x="2" y="277"/>
                  </a:cubicBezTo>
                  <a:cubicBezTo>
                    <a:pt x="148" y="277"/>
                    <a:pt x="148" y="277"/>
                    <a:pt x="148" y="277"/>
                  </a:cubicBezTo>
                  <a:cubicBezTo>
                    <a:pt x="149" y="277"/>
                    <a:pt x="150" y="277"/>
                    <a:pt x="150" y="276"/>
                  </a:cubicBezTo>
                  <a:cubicBezTo>
                    <a:pt x="150" y="0"/>
                    <a:pt x="150" y="0"/>
                    <a:pt x="150" y="0"/>
                  </a:cubicBezTo>
                  <a:cubicBezTo>
                    <a:pt x="150" y="0"/>
                    <a:pt x="149" y="0"/>
                    <a:pt x="148" y="0"/>
                  </a:cubicBezTo>
                  <a:close/>
                  <a:moveTo>
                    <a:pt x="75" y="256"/>
                  </a:moveTo>
                  <a:cubicBezTo>
                    <a:pt x="69" y="256"/>
                    <a:pt x="64" y="251"/>
                    <a:pt x="64" y="245"/>
                  </a:cubicBezTo>
                  <a:cubicBezTo>
                    <a:pt x="64" y="239"/>
                    <a:pt x="69" y="234"/>
                    <a:pt x="75" y="234"/>
                  </a:cubicBezTo>
                  <a:cubicBezTo>
                    <a:pt x="81" y="234"/>
                    <a:pt x="86" y="239"/>
                    <a:pt x="86" y="245"/>
                  </a:cubicBezTo>
                  <a:cubicBezTo>
                    <a:pt x="86" y="251"/>
                    <a:pt x="81" y="256"/>
                    <a:pt x="75" y="256"/>
                  </a:cubicBezTo>
                  <a:close/>
                  <a:moveTo>
                    <a:pt x="139" y="202"/>
                  </a:moveTo>
                  <a:cubicBezTo>
                    <a:pt x="139" y="208"/>
                    <a:pt x="134" y="213"/>
                    <a:pt x="128" y="213"/>
                  </a:cubicBezTo>
                  <a:cubicBezTo>
                    <a:pt x="22" y="213"/>
                    <a:pt x="22" y="213"/>
                    <a:pt x="22" y="213"/>
                  </a:cubicBezTo>
                  <a:cubicBezTo>
                    <a:pt x="16" y="213"/>
                    <a:pt x="11" y="208"/>
                    <a:pt x="11" y="202"/>
                  </a:cubicBezTo>
                  <a:cubicBezTo>
                    <a:pt x="11" y="21"/>
                    <a:pt x="11" y="21"/>
                    <a:pt x="11" y="21"/>
                  </a:cubicBezTo>
                  <a:cubicBezTo>
                    <a:pt x="11" y="15"/>
                    <a:pt x="16" y="10"/>
                    <a:pt x="22" y="10"/>
                  </a:cubicBezTo>
                  <a:cubicBezTo>
                    <a:pt x="128" y="10"/>
                    <a:pt x="128" y="10"/>
                    <a:pt x="128" y="10"/>
                  </a:cubicBezTo>
                  <a:cubicBezTo>
                    <a:pt x="134" y="10"/>
                    <a:pt x="139" y="15"/>
                    <a:pt x="139" y="21"/>
                  </a:cubicBezTo>
                  <a:lnTo>
                    <a:pt x="139"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890"/>
            <p:cNvSpPr>
              <a:spLocks noEditPoints="1"/>
            </p:cNvSpPr>
            <p:nvPr/>
          </p:nvSpPr>
          <p:spPr bwMode="auto">
            <a:xfrm>
              <a:off x="3302" y="378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95 h 512"/>
                <a:gd name="T12" fmla="*/ 329 w 512"/>
                <a:gd name="T13" fmla="*/ 416 h 512"/>
                <a:gd name="T14" fmla="*/ 183 w 512"/>
                <a:gd name="T15" fmla="*/ 416 h 512"/>
                <a:gd name="T16" fmla="*/ 160 w 512"/>
                <a:gd name="T17" fmla="*/ 395 h 512"/>
                <a:gd name="T18" fmla="*/ 160 w 512"/>
                <a:gd name="T19" fmla="*/ 118 h 512"/>
                <a:gd name="T20" fmla="*/ 183 w 512"/>
                <a:gd name="T21" fmla="*/ 96 h 512"/>
                <a:gd name="T22" fmla="*/ 329 w 512"/>
                <a:gd name="T23" fmla="*/ 96 h 512"/>
                <a:gd name="T24" fmla="*/ 352 w 512"/>
                <a:gd name="T25" fmla="*/ 118 h 512"/>
                <a:gd name="T26" fmla="*/ 352 w 512"/>
                <a:gd name="T27" fmla="*/ 39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52" y="395"/>
                  </a:moveTo>
                  <a:cubicBezTo>
                    <a:pt x="352" y="407"/>
                    <a:pt x="342" y="416"/>
                    <a:pt x="329" y="416"/>
                  </a:cubicBezTo>
                  <a:cubicBezTo>
                    <a:pt x="183" y="416"/>
                    <a:pt x="183" y="416"/>
                    <a:pt x="183" y="416"/>
                  </a:cubicBezTo>
                  <a:cubicBezTo>
                    <a:pt x="170" y="416"/>
                    <a:pt x="160" y="407"/>
                    <a:pt x="160" y="395"/>
                  </a:cubicBezTo>
                  <a:cubicBezTo>
                    <a:pt x="160" y="118"/>
                    <a:pt x="160" y="118"/>
                    <a:pt x="160" y="118"/>
                  </a:cubicBezTo>
                  <a:cubicBezTo>
                    <a:pt x="160" y="106"/>
                    <a:pt x="170" y="96"/>
                    <a:pt x="183" y="96"/>
                  </a:cubicBezTo>
                  <a:cubicBezTo>
                    <a:pt x="329" y="96"/>
                    <a:pt x="329" y="96"/>
                    <a:pt x="329" y="96"/>
                  </a:cubicBezTo>
                  <a:cubicBezTo>
                    <a:pt x="342" y="96"/>
                    <a:pt x="352" y="106"/>
                    <a:pt x="352" y="118"/>
                  </a:cubicBezTo>
                  <a:lnTo>
                    <a:pt x="352"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7" name="Freeform 988"/>
          <p:cNvSpPr>
            <a:spLocks noEditPoints="1"/>
          </p:cNvSpPr>
          <p:nvPr/>
        </p:nvSpPr>
        <p:spPr bwMode="auto">
          <a:xfrm>
            <a:off x="11163765" y="5973165"/>
            <a:ext cx="320040" cy="320040"/>
          </a:xfrm>
          <a:custGeom>
            <a:avLst/>
            <a:gdLst>
              <a:gd name="T0" fmla="*/ 256 w 512"/>
              <a:gd name="T1" fmla="*/ 117 h 512"/>
              <a:gd name="T2" fmla="*/ 117 w 512"/>
              <a:gd name="T3" fmla="*/ 256 h 512"/>
              <a:gd name="T4" fmla="*/ 256 w 512"/>
              <a:gd name="T5" fmla="*/ 394 h 512"/>
              <a:gd name="T6" fmla="*/ 394 w 512"/>
              <a:gd name="T7" fmla="*/ 256 h 512"/>
              <a:gd name="T8" fmla="*/ 256 w 512"/>
              <a:gd name="T9" fmla="*/ 117 h 512"/>
              <a:gd name="T10" fmla="*/ 245 w 512"/>
              <a:gd name="T11" fmla="*/ 149 h 512"/>
              <a:gd name="T12" fmla="*/ 256 w 512"/>
              <a:gd name="T13" fmla="*/ 138 h 512"/>
              <a:gd name="T14" fmla="*/ 266 w 512"/>
              <a:gd name="T15" fmla="*/ 149 h 512"/>
              <a:gd name="T16" fmla="*/ 266 w 512"/>
              <a:gd name="T17" fmla="*/ 160 h 512"/>
              <a:gd name="T18" fmla="*/ 256 w 512"/>
              <a:gd name="T19" fmla="*/ 170 h 512"/>
              <a:gd name="T20" fmla="*/ 245 w 512"/>
              <a:gd name="T21" fmla="*/ 160 h 512"/>
              <a:gd name="T22" fmla="*/ 245 w 512"/>
              <a:gd name="T23" fmla="*/ 149 h 512"/>
              <a:gd name="T24" fmla="*/ 160 w 512"/>
              <a:gd name="T25" fmla="*/ 266 h 512"/>
              <a:gd name="T26" fmla="*/ 149 w 512"/>
              <a:gd name="T27" fmla="*/ 266 h 512"/>
              <a:gd name="T28" fmla="*/ 138 w 512"/>
              <a:gd name="T29" fmla="*/ 256 h 512"/>
              <a:gd name="T30" fmla="*/ 149 w 512"/>
              <a:gd name="T31" fmla="*/ 245 h 512"/>
              <a:gd name="T32" fmla="*/ 160 w 512"/>
              <a:gd name="T33" fmla="*/ 245 h 512"/>
              <a:gd name="T34" fmla="*/ 170 w 512"/>
              <a:gd name="T35" fmla="*/ 256 h 512"/>
              <a:gd name="T36" fmla="*/ 160 w 512"/>
              <a:gd name="T37" fmla="*/ 266 h 512"/>
              <a:gd name="T38" fmla="*/ 266 w 512"/>
              <a:gd name="T39" fmla="*/ 362 h 512"/>
              <a:gd name="T40" fmla="*/ 256 w 512"/>
              <a:gd name="T41" fmla="*/ 373 h 512"/>
              <a:gd name="T42" fmla="*/ 245 w 512"/>
              <a:gd name="T43" fmla="*/ 362 h 512"/>
              <a:gd name="T44" fmla="*/ 245 w 512"/>
              <a:gd name="T45" fmla="*/ 352 h 512"/>
              <a:gd name="T46" fmla="*/ 256 w 512"/>
              <a:gd name="T47" fmla="*/ 341 h 512"/>
              <a:gd name="T48" fmla="*/ 266 w 512"/>
              <a:gd name="T49" fmla="*/ 352 h 512"/>
              <a:gd name="T50" fmla="*/ 266 w 512"/>
              <a:gd name="T51" fmla="*/ 362 h 512"/>
              <a:gd name="T52" fmla="*/ 306 w 512"/>
              <a:gd name="T53" fmla="*/ 231 h 512"/>
              <a:gd name="T54" fmla="*/ 263 w 512"/>
              <a:gd name="T55" fmla="*/ 274 h 512"/>
              <a:gd name="T56" fmla="*/ 256 w 512"/>
              <a:gd name="T57" fmla="*/ 277 h 512"/>
              <a:gd name="T58" fmla="*/ 248 w 512"/>
              <a:gd name="T59" fmla="*/ 274 h 512"/>
              <a:gd name="T60" fmla="*/ 173 w 512"/>
              <a:gd name="T61" fmla="*/ 199 h 512"/>
              <a:gd name="T62" fmla="*/ 173 w 512"/>
              <a:gd name="T63" fmla="*/ 184 h 512"/>
              <a:gd name="T64" fmla="*/ 189 w 512"/>
              <a:gd name="T65" fmla="*/ 184 h 512"/>
              <a:gd name="T66" fmla="*/ 256 w 512"/>
              <a:gd name="T67" fmla="*/ 251 h 512"/>
              <a:gd name="T68" fmla="*/ 291 w 512"/>
              <a:gd name="T69" fmla="*/ 216 h 512"/>
              <a:gd name="T70" fmla="*/ 306 w 512"/>
              <a:gd name="T71" fmla="*/ 216 h 512"/>
              <a:gd name="T72" fmla="*/ 306 w 512"/>
              <a:gd name="T73" fmla="*/ 231 h 512"/>
              <a:gd name="T74" fmla="*/ 373 w 512"/>
              <a:gd name="T75" fmla="*/ 256 h 512"/>
              <a:gd name="T76" fmla="*/ 362 w 512"/>
              <a:gd name="T77" fmla="*/ 266 h 512"/>
              <a:gd name="T78" fmla="*/ 352 w 512"/>
              <a:gd name="T79" fmla="*/ 266 h 512"/>
              <a:gd name="T80" fmla="*/ 341 w 512"/>
              <a:gd name="T81" fmla="*/ 256 h 512"/>
              <a:gd name="T82" fmla="*/ 352 w 512"/>
              <a:gd name="T83" fmla="*/ 245 h 512"/>
              <a:gd name="T84" fmla="*/ 362 w 512"/>
              <a:gd name="T85" fmla="*/ 245 h 512"/>
              <a:gd name="T86" fmla="*/ 373 w 512"/>
              <a:gd name="T87" fmla="*/ 256 h 512"/>
              <a:gd name="T88" fmla="*/ 256 w 512"/>
              <a:gd name="T89" fmla="*/ 0 h 512"/>
              <a:gd name="T90" fmla="*/ 0 w 512"/>
              <a:gd name="T91" fmla="*/ 256 h 512"/>
              <a:gd name="T92" fmla="*/ 256 w 512"/>
              <a:gd name="T93" fmla="*/ 512 h 512"/>
              <a:gd name="T94" fmla="*/ 512 w 512"/>
              <a:gd name="T95" fmla="*/ 256 h 512"/>
              <a:gd name="T96" fmla="*/ 256 w 512"/>
              <a:gd name="T97" fmla="*/ 0 h 512"/>
              <a:gd name="T98" fmla="*/ 256 w 512"/>
              <a:gd name="T99" fmla="*/ 416 h 512"/>
              <a:gd name="T100" fmla="*/ 96 w 512"/>
              <a:gd name="T101" fmla="*/ 256 h 512"/>
              <a:gd name="T102" fmla="*/ 256 w 512"/>
              <a:gd name="T103" fmla="*/ 96 h 512"/>
              <a:gd name="T104" fmla="*/ 416 w 512"/>
              <a:gd name="T105" fmla="*/ 256 h 512"/>
              <a:gd name="T106" fmla="*/ 256 w 512"/>
              <a:gd name="T107"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117"/>
                </a:moveTo>
                <a:cubicBezTo>
                  <a:pt x="179" y="117"/>
                  <a:pt x="117" y="179"/>
                  <a:pt x="117" y="256"/>
                </a:cubicBezTo>
                <a:cubicBezTo>
                  <a:pt x="117" y="332"/>
                  <a:pt x="179" y="394"/>
                  <a:pt x="256" y="394"/>
                </a:cubicBezTo>
                <a:cubicBezTo>
                  <a:pt x="332" y="394"/>
                  <a:pt x="394" y="332"/>
                  <a:pt x="394" y="256"/>
                </a:cubicBezTo>
                <a:cubicBezTo>
                  <a:pt x="394" y="179"/>
                  <a:pt x="332" y="117"/>
                  <a:pt x="256" y="117"/>
                </a:cubicBezTo>
                <a:close/>
                <a:moveTo>
                  <a:pt x="245" y="149"/>
                </a:moveTo>
                <a:cubicBezTo>
                  <a:pt x="245" y="143"/>
                  <a:pt x="250" y="138"/>
                  <a:pt x="256" y="138"/>
                </a:cubicBezTo>
                <a:cubicBezTo>
                  <a:pt x="262" y="138"/>
                  <a:pt x="266" y="143"/>
                  <a:pt x="266" y="149"/>
                </a:cubicBezTo>
                <a:cubicBezTo>
                  <a:pt x="266" y="160"/>
                  <a:pt x="266" y="160"/>
                  <a:pt x="266" y="160"/>
                </a:cubicBezTo>
                <a:cubicBezTo>
                  <a:pt x="266" y="166"/>
                  <a:pt x="262" y="170"/>
                  <a:pt x="256" y="170"/>
                </a:cubicBezTo>
                <a:cubicBezTo>
                  <a:pt x="250" y="170"/>
                  <a:pt x="245" y="166"/>
                  <a:pt x="245" y="160"/>
                </a:cubicBezTo>
                <a:lnTo>
                  <a:pt x="245" y="149"/>
                </a:lnTo>
                <a:close/>
                <a:moveTo>
                  <a:pt x="160" y="266"/>
                </a:moveTo>
                <a:cubicBezTo>
                  <a:pt x="149" y="266"/>
                  <a:pt x="149" y="266"/>
                  <a:pt x="149" y="266"/>
                </a:cubicBezTo>
                <a:cubicBezTo>
                  <a:pt x="143" y="266"/>
                  <a:pt x="138" y="262"/>
                  <a:pt x="138" y="256"/>
                </a:cubicBezTo>
                <a:cubicBezTo>
                  <a:pt x="138" y="250"/>
                  <a:pt x="143" y="245"/>
                  <a:pt x="149" y="245"/>
                </a:cubicBezTo>
                <a:cubicBezTo>
                  <a:pt x="160" y="245"/>
                  <a:pt x="160" y="245"/>
                  <a:pt x="160" y="245"/>
                </a:cubicBezTo>
                <a:cubicBezTo>
                  <a:pt x="166" y="245"/>
                  <a:pt x="170" y="250"/>
                  <a:pt x="170" y="256"/>
                </a:cubicBezTo>
                <a:cubicBezTo>
                  <a:pt x="170" y="262"/>
                  <a:pt x="166" y="266"/>
                  <a:pt x="160" y="266"/>
                </a:cubicBezTo>
                <a:close/>
                <a:moveTo>
                  <a:pt x="266" y="362"/>
                </a:moveTo>
                <a:cubicBezTo>
                  <a:pt x="266" y="368"/>
                  <a:pt x="262" y="373"/>
                  <a:pt x="256" y="373"/>
                </a:cubicBezTo>
                <a:cubicBezTo>
                  <a:pt x="250" y="373"/>
                  <a:pt x="245" y="368"/>
                  <a:pt x="245" y="362"/>
                </a:cubicBezTo>
                <a:cubicBezTo>
                  <a:pt x="245" y="352"/>
                  <a:pt x="245" y="352"/>
                  <a:pt x="245" y="352"/>
                </a:cubicBezTo>
                <a:cubicBezTo>
                  <a:pt x="245" y="346"/>
                  <a:pt x="250" y="341"/>
                  <a:pt x="256" y="341"/>
                </a:cubicBezTo>
                <a:cubicBezTo>
                  <a:pt x="262" y="341"/>
                  <a:pt x="266" y="346"/>
                  <a:pt x="266" y="352"/>
                </a:cubicBezTo>
                <a:lnTo>
                  <a:pt x="266" y="362"/>
                </a:lnTo>
                <a:close/>
                <a:moveTo>
                  <a:pt x="306" y="231"/>
                </a:moveTo>
                <a:cubicBezTo>
                  <a:pt x="263" y="274"/>
                  <a:pt x="263" y="274"/>
                  <a:pt x="263" y="274"/>
                </a:cubicBezTo>
                <a:cubicBezTo>
                  <a:pt x="261" y="276"/>
                  <a:pt x="258" y="277"/>
                  <a:pt x="256" y="277"/>
                </a:cubicBezTo>
                <a:cubicBezTo>
                  <a:pt x="253" y="277"/>
                  <a:pt x="250" y="276"/>
                  <a:pt x="248" y="274"/>
                </a:cubicBezTo>
                <a:cubicBezTo>
                  <a:pt x="173" y="199"/>
                  <a:pt x="173" y="199"/>
                  <a:pt x="173" y="199"/>
                </a:cubicBezTo>
                <a:cubicBezTo>
                  <a:pt x="169" y="195"/>
                  <a:pt x="169" y="188"/>
                  <a:pt x="173" y="184"/>
                </a:cubicBezTo>
                <a:cubicBezTo>
                  <a:pt x="178" y="180"/>
                  <a:pt x="184" y="180"/>
                  <a:pt x="189" y="184"/>
                </a:cubicBezTo>
                <a:cubicBezTo>
                  <a:pt x="256" y="251"/>
                  <a:pt x="256" y="251"/>
                  <a:pt x="256" y="251"/>
                </a:cubicBezTo>
                <a:cubicBezTo>
                  <a:pt x="291" y="216"/>
                  <a:pt x="291" y="216"/>
                  <a:pt x="291" y="216"/>
                </a:cubicBezTo>
                <a:cubicBezTo>
                  <a:pt x="295" y="212"/>
                  <a:pt x="302" y="212"/>
                  <a:pt x="306" y="216"/>
                </a:cubicBezTo>
                <a:cubicBezTo>
                  <a:pt x="310" y="220"/>
                  <a:pt x="310" y="227"/>
                  <a:pt x="306" y="231"/>
                </a:cubicBezTo>
                <a:close/>
                <a:moveTo>
                  <a:pt x="373" y="256"/>
                </a:moveTo>
                <a:cubicBezTo>
                  <a:pt x="373" y="262"/>
                  <a:pt x="368" y="266"/>
                  <a:pt x="362" y="266"/>
                </a:cubicBezTo>
                <a:cubicBezTo>
                  <a:pt x="352" y="266"/>
                  <a:pt x="352" y="266"/>
                  <a:pt x="352" y="266"/>
                </a:cubicBezTo>
                <a:cubicBezTo>
                  <a:pt x="346" y="266"/>
                  <a:pt x="341" y="262"/>
                  <a:pt x="341" y="256"/>
                </a:cubicBezTo>
                <a:cubicBezTo>
                  <a:pt x="341" y="250"/>
                  <a:pt x="346" y="245"/>
                  <a:pt x="352" y="245"/>
                </a:cubicBezTo>
                <a:cubicBezTo>
                  <a:pt x="362" y="245"/>
                  <a:pt x="362" y="245"/>
                  <a:pt x="362" y="245"/>
                </a:cubicBezTo>
                <a:cubicBezTo>
                  <a:pt x="368" y="245"/>
                  <a:pt x="373" y="250"/>
                  <a:pt x="373"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167" y="416"/>
                  <a:pt x="96" y="344"/>
                  <a:pt x="96" y="256"/>
                </a:cubicBezTo>
                <a:cubicBezTo>
                  <a:pt x="96" y="167"/>
                  <a:pt x="167" y="96"/>
                  <a:pt x="256" y="96"/>
                </a:cubicBezTo>
                <a:cubicBezTo>
                  <a:pt x="344" y="96"/>
                  <a:pt x="416" y="167"/>
                  <a:pt x="416" y="256"/>
                </a:cubicBezTo>
                <a:cubicBezTo>
                  <a:pt x="416" y="344"/>
                  <a:pt x="344" y="416"/>
                  <a:pt x="256" y="416"/>
                </a:cubicBezTo>
                <a:close/>
              </a:path>
            </a:pathLst>
          </a:custGeom>
          <a:solidFill>
            <a:srgbClr val="046A38"/>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189854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15"/>
          <p:cNvCxnSpPr/>
          <p:nvPr/>
        </p:nvCxnSpPr>
        <p:spPr>
          <a:xfrm rot="5400000">
            <a:off x="7544457" y="1922950"/>
            <a:ext cx="1020050" cy="6048273"/>
          </a:xfrm>
          <a:prstGeom prst="bentConnector3">
            <a:avLst>
              <a:gd name="adj1" fmla="val 138966"/>
            </a:avLst>
          </a:prstGeom>
          <a:ln w="25400">
            <a:solidFill>
              <a:schemeClr val="accent5"/>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69900" y="402587"/>
            <a:ext cx="11252200" cy="334102"/>
          </a:xfrm>
        </p:spPr>
        <p:txBody>
          <a:bodyPr/>
          <a:lstStyle/>
          <a:p>
            <a:r>
              <a:rPr lang="en-US" dirty="0" smtClean="0"/>
              <a:t>Matching segments to treatments using explore/exploit algorithms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57063902"/>
              </p:ext>
            </p:extLst>
          </p:nvPr>
        </p:nvGraphicFramePr>
        <p:xfrm>
          <a:off x="2592749" y="2822911"/>
          <a:ext cx="4707210" cy="2658290"/>
        </p:xfrm>
        <a:graphic>
          <a:graphicData uri="http://schemas.openxmlformats.org/drawingml/2006/table">
            <a:tbl>
              <a:tblPr>
                <a:tableStyleId>{073A0DAA-6AF3-43AB-8588-CEC1D06C72B9}</a:tableStyleId>
              </a:tblPr>
              <a:tblGrid>
                <a:gridCol w="389454">
                  <a:extLst>
                    <a:ext uri="{9D8B030D-6E8A-4147-A177-3AD203B41FA5}">
                      <a16:colId xmlns:a16="http://schemas.microsoft.com/office/drawing/2014/main" val="20000"/>
                    </a:ext>
                  </a:extLst>
                </a:gridCol>
                <a:gridCol w="1079439">
                  <a:extLst>
                    <a:ext uri="{9D8B030D-6E8A-4147-A177-3AD203B41FA5}">
                      <a16:colId xmlns:a16="http://schemas.microsoft.com/office/drawing/2014/main" val="20001"/>
                    </a:ext>
                  </a:extLst>
                </a:gridCol>
                <a:gridCol w="1079439">
                  <a:extLst>
                    <a:ext uri="{9D8B030D-6E8A-4147-A177-3AD203B41FA5}">
                      <a16:colId xmlns:a16="http://schemas.microsoft.com/office/drawing/2014/main" val="20002"/>
                    </a:ext>
                  </a:extLst>
                </a:gridCol>
                <a:gridCol w="1079439">
                  <a:extLst>
                    <a:ext uri="{9D8B030D-6E8A-4147-A177-3AD203B41FA5}">
                      <a16:colId xmlns:a16="http://schemas.microsoft.com/office/drawing/2014/main" val="20003"/>
                    </a:ext>
                  </a:extLst>
                </a:gridCol>
                <a:gridCol w="1079439">
                  <a:extLst>
                    <a:ext uri="{9D8B030D-6E8A-4147-A177-3AD203B41FA5}">
                      <a16:colId xmlns:a16="http://schemas.microsoft.com/office/drawing/2014/main" val="20004"/>
                    </a:ext>
                  </a:extLst>
                </a:gridCol>
              </a:tblGrid>
              <a:tr h="531658">
                <a:tc>
                  <a:txBody>
                    <a:bodyPr/>
                    <a:lstStyle/>
                    <a:p>
                      <a:pPr algn="ctr"/>
                      <a:r>
                        <a:rPr lang="en-US" sz="1400" b="1" dirty="0" smtClean="0"/>
                        <a:t>E</a:t>
                      </a:r>
                      <a:endParaRPr lang="en-US" sz="1400" b="1" dirty="0"/>
                    </a:p>
                  </a:txBody>
                  <a:tcPr vert="vert270">
                    <a:noFill/>
                  </a:tcPr>
                </a:tc>
                <a:tc>
                  <a:txBody>
                    <a:bodyPr/>
                    <a:lstStyle/>
                    <a:p>
                      <a:pPr algn="ctr"/>
                      <a:r>
                        <a:rPr lang="en-US" sz="1800" b="0" dirty="0" smtClean="0"/>
                        <a:t>10%</a:t>
                      </a:r>
                      <a:endParaRPr lang="en-US" sz="1800" b="0" dirty="0"/>
                    </a:p>
                  </a:txBody>
                  <a:tcPr anchor="ctr"/>
                </a:tc>
                <a:tc>
                  <a:txBody>
                    <a:bodyPr/>
                    <a:lstStyle/>
                    <a:p>
                      <a:pPr algn="ctr"/>
                      <a:r>
                        <a:rPr lang="en-US" sz="1800" b="0" dirty="0" smtClean="0"/>
                        <a:t>22%</a:t>
                      </a:r>
                      <a:endParaRPr lang="en-US" sz="1800" b="0" dirty="0"/>
                    </a:p>
                  </a:txBody>
                  <a:tcPr anchor="ctr"/>
                </a:tc>
                <a:tc>
                  <a:txBody>
                    <a:bodyPr/>
                    <a:lstStyle/>
                    <a:p>
                      <a:pPr algn="ctr"/>
                      <a:r>
                        <a:rPr lang="en-US" sz="1800" b="1" dirty="0" smtClean="0"/>
                        <a:t>29%</a:t>
                      </a:r>
                      <a:endParaRPr lang="en-US" sz="1800" b="1" dirty="0"/>
                    </a:p>
                  </a:txBody>
                  <a:tcPr anchor="ctr"/>
                </a:tc>
                <a:tc>
                  <a:txBody>
                    <a:bodyPr/>
                    <a:lstStyle/>
                    <a:p>
                      <a:pPr algn="ctr"/>
                      <a:r>
                        <a:rPr lang="en-US" sz="1800" b="0" dirty="0" smtClean="0"/>
                        <a:t>11%</a:t>
                      </a:r>
                      <a:endParaRPr lang="en-US" sz="1800" b="0" dirty="0"/>
                    </a:p>
                  </a:txBody>
                  <a:tcPr anchor="ctr"/>
                </a:tc>
                <a:extLst>
                  <a:ext uri="{0D108BD9-81ED-4DB2-BD59-A6C34878D82A}">
                    <a16:rowId xmlns:a16="http://schemas.microsoft.com/office/drawing/2014/main" val="10000"/>
                  </a:ext>
                </a:extLst>
              </a:tr>
              <a:tr h="531658">
                <a:tc>
                  <a:txBody>
                    <a:bodyPr/>
                    <a:lstStyle/>
                    <a:p>
                      <a:pPr algn="ctr"/>
                      <a:r>
                        <a:rPr lang="en-US" sz="1400" b="1" dirty="0" smtClean="0"/>
                        <a:t>D</a:t>
                      </a:r>
                      <a:endParaRPr lang="en-US" sz="1400" b="1" dirty="0"/>
                    </a:p>
                  </a:txBody>
                  <a:tcPr vert="vert270">
                    <a:noFill/>
                  </a:tcPr>
                </a:tc>
                <a:tc>
                  <a:txBody>
                    <a:bodyPr/>
                    <a:lstStyle/>
                    <a:p>
                      <a:pPr algn="ctr"/>
                      <a:r>
                        <a:rPr lang="en-US" sz="1800" b="0" dirty="0" smtClean="0"/>
                        <a:t>19%</a:t>
                      </a:r>
                      <a:endParaRPr lang="en-US" sz="1800" b="0" dirty="0"/>
                    </a:p>
                  </a:txBody>
                  <a:tcPr anchor="ctr"/>
                </a:tc>
                <a:tc>
                  <a:txBody>
                    <a:bodyPr/>
                    <a:lstStyle/>
                    <a:p>
                      <a:pPr algn="ctr"/>
                      <a:r>
                        <a:rPr lang="en-US" sz="1800" b="1" dirty="0" smtClean="0"/>
                        <a:t>25%</a:t>
                      </a:r>
                      <a:endParaRPr lang="en-US" sz="1800" b="1" dirty="0"/>
                    </a:p>
                  </a:txBody>
                  <a:tcPr anchor="ctr"/>
                </a:tc>
                <a:tc>
                  <a:txBody>
                    <a:bodyPr/>
                    <a:lstStyle/>
                    <a:p>
                      <a:pPr algn="ctr"/>
                      <a:r>
                        <a:rPr lang="en-US" sz="1800" b="0" dirty="0" smtClean="0"/>
                        <a:t>22%</a:t>
                      </a:r>
                      <a:endParaRPr lang="en-US" sz="1800" b="0" dirty="0"/>
                    </a:p>
                  </a:txBody>
                  <a:tcPr anchor="ctr"/>
                </a:tc>
                <a:tc>
                  <a:txBody>
                    <a:bodyPr/>
                    <a:lstStyle/>
                    <a:p>
                      <a:pPr algn="ctr"/>
                      <a:r>
                        <a:rPr lang="en-US" sz="1800" b="0" dirty="0" smtClean="0"/>
                        <a:t>9%</a:t>
                      </a:r>
                      <a:endParaRPr lang="en-US" sz="1800" b="0" dirty="0"/>
                    </a:p>
                  </a:txBody>
                  <a:tcPr anchor="ctr"/>
                </a:tc>
                <a:extLst>
                  <a:ext uri="{0D108BD9-81ED-4DB2-BD59-A6C34878D82A}">
                    <a16:rowId xmlns:a16="http://schemas.microsoft.com/office/drawing/2014/main" val="10001"/>
                  </a:ext>
                </a:extLst>
              </a:tr>
              <a:tr h="531658">
                <a:tc>
                  <a:txBody>
                    <a:bodyPr/>
                    <a:lstStyle/>
                    <a:p>
                      <a:pPr algn="ctr"/>
                      <a:r>
                        <a:rPr lang="en-US" sz="1400" b="1" dirty="0" smtClean="0"/>
                        <a:t>C</a:t>
                      </a:r>
                      <a:endParaRPr lang="en-US" sz="1400" b="1" dirty="0"/>
                    </a:p>
                  </a:txBody>
                  <a:tcPr vert="vert270">
                    <a:noFill/>
                  </a:tcPr>
                </a:tc>
                <a:tc>
                  <a:txBody>
                    <a:bodyPr/>
                    <a:lstStyle/>
                    <a:p>
                      <a:pPr algn="ctr"/>
                      <a:r>
                        <a:rPr lang="en-US" sz="1800" b="0" dirty="0" smtClean="0"/>
                        <a:t>7%</a:t>
                      </a:r>
                      <a:endParaRPr lang="en-US" sz="1800" b="0" dirty="0"/>
                    </a:p>
                  </a:txBody>
                  <a:tcPr anchor="ctr"/>
                </a:tc>
                <a:tc>
                  <a:txBody>
                    <a:bodyPr/>
                    <a:lstStyle/>
                    <a:p>
                      <a:pPr algn="ctr"/>
                      <a:r>
                        <a:rPr lang="en-US" sz="1800" b="0" dirty="0" smtClean="0"/>
                        <a:t>12%</a:t>
                      </a:r>
                      <a:endParaRPr lang="en-US" sz="1800" b="0" dirty="0"/>
                    </a:p>
                  </a:txBody>
                  <a:tcPr anchor="ctr"/>
                </a:tc>
                <a:tc>
                  <a:txBody>
                    <a:bodyPr/>
                    <a:lstStyle/>
                    <a:p>
                      <a:pPr algn="ctr"/>
                      <a:r>
                        <a:rPr lang="en-US" sz="1800" b="1" dirty="0" smtClean="0"/>
                        <a:t>34%</a:t>
                      </a:r>
                      <a:endParaRPr lang="en-US" sz="1800" b="1" dirty="0"/>
                    </a:p>
                  </a:txBody>
                  <a:tcPr anchor="ctr"/>
                </a:tc>
                <a:tc>
                  <a:txBody>
                    <a:bodyPr/>
                    <a:lstStyle/>
                    <a:p>
                      <a:pPr algn="ctr"/>
                      <a:r>
                        <a:rPr lang="en-US" sz="1800" b="0" dirty="0" smtClean="0"/>
                        <a:t>31%</a:t>
                      </a:r>
                      <a:endParaRPr lang="en-US" sz="1800" b="0" dirty="0"/>
                    </a:p>
                  </a:txBody>
                  <a:tcPr anchor="ctr"/>
                </a:tc>
                <a:extLst>
                  <a:ext uri="{0D108BD9-81ED-4DB2-BD59-A6C34878D82A}">
                    <a16:rowId xmlns:a16="http://schemas.microsoft.com/office/drawing/2014/main" val="10002"/>
                  </a:ext>
                </a:extLst>
              </a:tr>
              <a:tr h="531658">
                <a:tc>
                  <a:txBody>
                    <a:bodyPr/>
                    <a:lstStyle/>
                    <a:p>
                      <a:pPr algn="ctr"/>
                      <a:r>
                        <a:rPr lang="en-US" sz="1400" b="1" dirty="0" smtClean="0"/>
                        <a:t>B</a:t>
                      </a:r>
                      <a:endParaRPr lang="en-US" sz="1400" b="1" dirty="0"/>
                    </a:p>
                  </a:txBody>
                  <a:tcPr vert="vert270">
                    <a:noFill/>
                  </a:tcPr>
                </a:tc>
                <a:tc>
                  <a:txBody>
                    <a:bodyPr/>
                    <a:lstStyle/>
                    <a:p>
                      <a:pPr algn="ctr"/>
                      <a:r>
                        <a:rPr lang="en-US" sz="1800" b="0" dirty="0" smtClean="0"/>
                        <a:t>15%</a:t>
                      </a:r>
                      <a:endParaRPr lang="en-US" sz="1800" b="0" dirty="0"/>
                    </a:p>
                  </a:txBody>
                  <a:tcPr anchor="ctr"/>
                </a:tc>
                <a:tc>
                  <a:txBody>
                    <a:bodyPr/>
                    <a:lstStyle/>
                    <a:p>
                      <a:pPr algn="ctr"/>
                      <a:r>
                        <a:rPr lang="en-US" sz="1800" b="0" dirty="0" smtClean="0"/>
                        <a:t>25%</a:t>
                      </a:r>
                      <a:endParaRPr lang="en-US" sz="1800" b="0" dirty="0"/>
                    </a:p>
                  </a:txBody>
                  <a:tcPr anchor="ctr"/>
                </a:tc>
                <a:tc>
                  <a:txBody>
                    <a:bodyPr/>
                    <a:lstStyle/>
                    <a:p>
                      <a:pPr algn="ctr"/>
                      <a:r>
                        <a:rPr lang="en-US" sz="1800" b="1" dirty="0" smtClean="0"/>
                        <a:t>31%</a:t>
                      </a:r>
                      <a:endParaRPr lang="en-US" sz="1800" b="1" dirty="0"/>
                    </a:p>
                  </a:txBody>
                  <a:tcPr anchor="ctr"/>
                </a:tc>
                <a:tc>
                  <a:txBody>
                    <a:bodyPr/>
                    <a:lstStyle/>
                    <a:p>
                      <a:pPr algn="ctr"/>
                      <a:r>
                        <a:rPr lang="en-US" sz="1800" b="0" dirty="0" smtClean="0"/>
                        <a:t>23%</a:t>
                      </a:r>
                      <a:endParaRPr lang="en-US" sz="1800" b="0" dirty="0"/>
                    </a:p>
                  </a:txBody>
                  <a:tcPr anchor="ctr"/>
                </a:tc>
                <a:extLst>
                  <a:ext uri="{0D108BD9-81ED-4DB2-BD59-A6C34878D82A}">
                    <a16:rowId xmlns:a16="http://schemas.microsoft.com/office/drawing/2014/main" val="10003"/>
                  </a:ext>
                </a:extLst>
              </a:tr>
              <a:tr h="531658">
                <a:tc>
                  <a:txBody>
                    <a:bodyPr/>
                    <a:lstStyle/>
                    <a:p>
                      <a:pPr algn="ctr"/>
                      <a:r>
                        <a:rPr lang="en-US" sz="1400" b="1" dirty="0" smtClean="0"/>
                        <a:t>A</a:t>
                      </a:r>
                      <a:endParaRPr lang="en-US" sz="1400" b="1" dirty="0"/>
                    </a:p>
                  </a:txBody>
                  <a:tcPr vert="vert270">
                    <a:noFill/>
                  </a:tcPr>
                </a:tc>
                <a:tc>
                  <a:txBody>
                    <a:bodyPr/>
                    <a:lstStyle/>
                    <a:p>
                      <a:pPr algn="ctr"/>
                      <a:r>
                        <a:rPr lang="en-US" sz="1800" b="1" dirty="0" smtClean="0"/>
                        <a:t>35%</a:t>
                      </a:r>
                      <a:endParaRPr lang="en-US" sz="1800" b="1" dirty="0"/>
                    </a:p>
                  </a:txBody>
                  <a:tcPr anchor="ctr"/>
                </a:tc>
                <a:tc>
                  <a:txBody>
                    <a:bodyPr/>
                    <a:lstStyle/>
                    <a:p>
                      <a:pPr algn="ctr"/>
                      <a:r>
                        <a:rPr lang="en-US" sz="1800" b="0" dirty="0" smtClean="0"/>
                        <a:t>6%</a:t>
                      </a:r>
                      <a:endParaRPr lang="en-US" sz="1800" b="0" dirty="0"/>
                    </a:p>
                  </a:txBody>
                  <a:tcPr anchor="ctr"/>
                </a:tc>
                <a:tc>
                  <a:txBody>
                    <a:bodyPr/>
                    <a:lstStyle/>
                    <a:p>
                      <a:pPr algn="ctr"/>
                      <a:r>
                        <a:rPr lang="en-US" sz="1800" b="0" dirty="0" smtClean="0"/>
                        <a:t>18%</a:t>
                      </a:r>
                      <a:endParaRPr lang="en-US" sz="1800" b="0" dirty="0"/>
                    </a:p>
                  </a:txBody>
                  <a:tcPr anchor="ctr"/>
                </a:tc>
                <a:tc>
                  <a:txBody>
                    <a:bodyPr/>
                    <a:lstStyle/>
                    <a:p>
                      <a:pPr algn="ctr"/>
                      <a:r>
                        <a:rPr lang="en-US" sz="1800" b="0" dirty="0" smtClean="0"/>
                        <a:t>4%</a:t>
                      </a:r>
                      <a:endParaRPr lang="en-US" sz="1800" b="0" dirty="0"/>
                    </a:p>
                  </a:txBody>
                  <a:tcPr anchor="ctr"/>
                </a:tc>
                <a:extLst>
                  <a:ext uri="{0D108BD9-81ED-4DB2-BD59-A6C34878D82A}">
                    <a16:rowId xmlns:a16="http://schemas.microsoft.com/office/drawing/2014/main" val="10004"/>
                  </a:ext>
                </a:extLst>
              </a:tr>
            </a:tbl>
          </a:graphicData>
        </a:graphic>
      </p:graphicFrame>
      <p:sp>
        <p:nvSpPr>
          <p:cNvPr id="5" name="Rectangle 4"/>
          <p:cNvSpPr/>
          <p:nvPr/>
        </p:nvSpPr>
        <p:spPr bwMode="gray">
          <a:xfrm>
            <a:off x="469901" y="1078342"/>
            <a:ext cx="1739116" cy="880970"/>
          </a:xfrm>
          <a:prstGeom prst="rect">
            <a:avLst/>
          </a:prstGeom>
          <a:solidFill>
            <a:schemeClr val="accent5"/>
          </a:solidFill>
          <a:ln w="19050" algn="ctr">
            <a:noFill/>
            <a:miter lim="800000"/>
            <a:headEnd/>
            <a:tailEnd/>
          </a:ln>
        </p:spPr>
        <p:txBody>
          <a:bodyPr wrap="square" lIns="88900" tIns="88900" rIns="88900" bIns="88900" rtlCol="0" anchor="ctr"/>
          <a:lstStyle/>
          <a:p>
            <a:pPr algn="ctr"/>
            <a:r>
              <a:rPr lang="en-US" sz="1400" b="1" dirty="0" smtClean="0">
                <a:solidFill>
                  <a:schemeClr val="bg1"/>
                </a:solidFill>
              </a:rPr>
              <a:t>Segment D Customer </a:t>
            </a:r>
            <a:r>
              <a:rPr lang="en-US" sz="1400" b="1" dirty="0">
                <a:solidFill>
                  <a:schemeClr val="bg1"/>
                </a:solidFill>
              </a:rPr>
              <a:t>likely</a:t>
            </a:r>
            <a:br>
              <a:rPr lang="en-US" sz="1400" b="1" dirty="0">
                <a:solidFill>
                  <a:schemeClr val="bg1"/>
                </a:solidFill>
              </a:rPr>
            </a:br>
            <a:r>
              <a:rPr lang="en-US" sz="1400" b="1" dirty="0">
                <a:solidFill>
                  <a:schemeClr val="bg1"/>
                </a:solidFill>
              </a:rPr>
              <a:t>to </a:t>
            </a:r>
            <a:r>
              <a:rPr lang="en-US" sz="1400" b="1" dirty="0" smtClean="0">
                <a:solidFill>
                  <a:schemeClr val="bg1"/>
                </a:solidFill>
              </a:rPr>
              <a:t>leave </a:t>
            </a:r>
            <a:endParaRPr lang="en-US" sz="1400" b="1" dirty="0">
              <a:solidFill>
                <a:schemeClr val="bg1"/>
              </a:solidFill>
            </a:endParaRPr>
          </a:p>
        </p:txBody>
      </p:sp>
      <p:sp>
        <p:nvSpPr>
          <p:cNvPr id="6" name="Rectangle 5"/>
          <p:cNvSpPr/>
          <p:nvPr/>
        </p:nvSpPr>
        <p:spPr bwMode="gray">
          <a:xfrm>
            <a:off x="2318296" y="1078342"/>
            <a:ext cx="5405661" cy="880970"/>
          </a:xfrm>
          <a:prstGeom prst="rect">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400" b="1" dirty="0">
                <a:solidFill>
                  <a:schemeClr val="bg1"/>
                </a:solidFill>
              </a:rPr>
              <a:t>Response </a:t>
            </a:r>
            <a:r>
              <a:rPr lang="en-GB" sz="1400" b="1" dirty="0" smtClean="0">
                <a:solidFill>
                  <a:schemeClr val="bg1"/>
                </a:solidFill>
              </a:rPr>
              <a:t>Matrix</a:t>
            </a:r>
            <a:endParaRPr lang="en-GB" sz="1400" b="1" dirty="0">
              <a:solidFill>
                <a:schemeClr val="bg1"/>
              </a:solidFill>
            </a:endParaRPr>
          </a:p>
        </p:txBody>
      </p:sp>
      <p:sp>
        <p:nvSpPr>
          <p:cNvPr id="7" name="Rectangle 6"/>
          <p:cNvSpPr/>
          <p:nvPr/>
        </p:nvSpPr>
        <p:spPr bwMode="gray">
          <a:xfrm>
            <a:off x="7833238" y="1078342"/>
            <a:ext cx="3914161" cy="880970"/>
          </a:xfrm>
          <a:prstGeom prst="rect">
            <a:avLst/>
          </a:prstGeom>
          <a:solidFill>
            <a:schemeClr val="accent5"/>
          </a:solidFill>
          <a:ln w="19050" algn="ctr">
            <a:noFill/>
            <a:miter lim="800000"/>
            <a:headEnd/>
            <a:tailEnd/>
          </a:ln>
        </p:spPr>
        <p:txBody>
          <a:bodyPr wrap="square" lIns="88900" tIns="88900" rIns="88900" bIns="88900" rtlCol="0" anchor="ctr"/>
          <a:lstStyle/>
          <a:p>
            <a:pPr algn="ctr"/>
            <a:r>
              <a:rPr lang="en-US" sz="1400" b="1" dirty="0">
                <a:solidFill>
                  <a:schemeClr val="bg1"/>
                </a:solidFill>
              </a:rPr>
              <a:t>Offers Designed With </a:t>
            </a:r>
            <a:r>
              <a:rPr lang="en-US" sz="1400" b="1" dirty="0" smtClean="0">
                <a:solidFill>
                  <a:schemeClr val="bg1"/>
                </a:solidFill>
              </a:rPr>
              <a:t>Customer </a:t>
            </a:r>
            <a:br>
              <a:rPr lang="en-US" sz="1400" b="1" dirty="0" smtClean="0">
                <a:solidFill>
                  <a:schemeClr val="bg1"/>
                </a:solidFill>
              </a:rPr>
            </a:br>
            <a:r>
              <a:rPr lang="en-US" sz="1400" b="1" dirty="0" smtClean="0">
                <a:solidFill>
                  <a:schemeClr val="bg1"/>
                </a:solidFill>
              </a:rPr>
              <a:t>in </a:t>
            </a:r>
            <a:r>
              <a:rPr lang="en-US" sz="1400" b="1" dirty="0">
                <a:solidFill>
                  <a:schemeClr val="bg1"/>
                </a:solidFill>
              </a:rPr>
              <a:t>Mind</a:t>
            </a:r>
          </a:p>
        </p:txBody>
      </p:sp>
      <p:sp>
        <p:nvSpPr>
          <p:cNvPr id="9" name="TextBox 8"/>
          <p:cNvSpPr txBox="1"/>
          <p:nvPr/>
        </p:nvSpPr>
        <p:spPr bwMode="gray">
          <a:xfrm>
            <a:off x="4224700" y="2008618"/>
            <a:ext cx="2242377" cy="215444"/>
          </a:xfrm>
          <a:prstGeom prst="rect">
            <a:avLst/>
          </a:prstGeom>
          <a:noFill/>
          <a:effectLst/>
        </p:spPr>
        <p:txBody>
          <a:bodyPr wrap="square" lIns="0" tIns="0" rIns="0" bIns="0" rtlCol="0">
            <a:spAutoFit/>
          </a:bodyPr>
          <a:lstStyle/>
          <a:p>
            <a:pPr algn="ctr" fontAlgn="base">
              <a:spcBef>
                <a:spcPct val="20000"/>
              </a:spcBef>
              <a:spcAft>
                <a:spcPct val="0"/>
              </a:spcAft>
            </a:pPr>
            <a:r>
              <a:rPr lang="en-US" sz="1400" b="1" dirty="0" smtClean="0">
                <a:solidFill>
                  <a:schemeClr val="accent5"/>
                </a:solidFill>
                <a:cs typeface="Arial" pitchFamily="34" charset="0"/>
              </a:rPr>
              <a:t>Treatments</a:t>
            </a:r>
            <a:endParaRPr lang="en-US" sz="1400" b="1" baseline="30000" dirty="0">
              <a:solidFill>
                <a:schemeClr val="accent5"/>
              </a:solidFill>
              <a:cs typeface="Arial" pitchFamily="34" charset="0"/>
            </a:endParaRPr>
          </a:p>
        </p:txBody>
      </p:sp>
      <p:grpSp>
        <p:nvGrpSpPr>
          <p:cNvPr id="10" name="Group 890"/>
          <p:cNvGrpSpPr>
            <a:grpSpLocks noChangeAspect="1"/>
          </p:cNvGrpSpPr>
          <p:nvPr/>
        </p:nvGrpSpPr>
        <p:grpSpPr bwMode="auto">
          <a:xfrm>
            <a:off x="802658" y="3056332"/>
            <a:ext cx="971675" cy="2191449"/>
            <a:chOff x="1273" y="3168"/>
            <a:chExt cx="94" cy="212"/>
          </a:xfrm>
          <a:solidFill>
            <a:schemeClr val="accent5"/>
          </a:solidFill>
        </p:grpSpPr>
        <p:sp>
          <p:nvSpPr>
            <p:cNvPr id="11" name="Freeform 891"/>
            <p:cNvSpPr>
              <a:spLocks noEditPoints="1"/>
            </p:cNvSpPr>
            <p:nvPr/>
          </p:nvSpPr>
          <p:spPr bwMode="auto">
            <a:xfrm>
              <a:off x="1302" y="3168"/>
              <a:ext cx="43" cy="4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w="38100" cmpd="sng">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92"/>
            <p:cNvSpPr>
              <a:spLocks/>
            </p:cNvSpPr>
            <p:nvPr/>
          </p:nvSpPr>
          <p:spPr bwMode="auto">
            <a:xfrm>
              <a:off x="1288" y="3217"/>
              <a:ext cx="78" cy="163"/>
            </a:xfrm>
            <a:custGeom>
              <a:avLst/>
              <a:gdLst>
                <a:gd name="T0" fmla="*/ 107 w 118"/>
                <a:gd name="T1" fmla="*/ 246 h 246"/>
                <a:gd name="T2" fmla="*/ 96 w 118"/>
                <a:gd name="T3" fmla="*/ 237 h 246"/>
                <a:gd name="T4" fmla="*/ 86 w 118"/>
                <a:gd name="T5" fmla="*/ 165 h 246"/>
                <a:gd name="T6" fmla="*/ 45 w 118"/>
                <a:gd name="T7" fmla="*/ 114 h 246"/>
                <a:gd name="T8" fmla="*/ 43 w 118"/>
                <a:gd name="T9" fmla="*/ 107 h 246"/>
                <a:gd name="T10" fmla="*/ 43 w 118"/>
                <a:gd name="T11" fmla="*/ 32 h 246"/>
                <a:gd name="T12" fmla="*/ 22 w 118"/>
                <a:gd name="T13" fmla="*/ 48 h 246"/>
                <a:gd name="T14" fmla="*/ 22 w 118"/>
                <a:gd name="T15" fmla="*/ 118 h 246"/>
                <a:gd name="T16" fmla="*/ 11 w 118"/>
                <a:gd name="T17" fmla="*/ 128 h 246"/>
                <a:gd name="T18" fmla="*/ 0 w 118"/>
                <a:gd name="T19" fmla="*/ 118 h 246"/>
                <a:gd name="T20" fmla="*/ 0 w 118"/>
                <a:gd name="T21" fmla="*/ 43 h 246"/>
                <a:gd name="T22" fmla="*/ 5 w 118"/>
                <a:gd name="T23" fmla="*/ 34 h 246"/>
                <a:gd name="T24" fmla="*/ 47 w 118"/>
                <a:gd name="T25" fmla="*/ 2 h 246"/>
                <a:gd name="T26" fmla="*/ 58 w 118"/>
                <a:gd name="T27" fmla="*/ 1 h 246"/>
                <a:gd name="T28" fmla="*/ 64 w 118"/>
                <a:gd name="T29" fmla="*/ 11 h 246"/>
                <a:gd name="T30" fmla="*/ 64 w 118"/>
                <a:gd name="T31" fmla="*/ 103 h 246"/>
                <a:gd name="T32" fmla="*/ 105 w 118"/>
                <a:gd name="T33" fmla="*/ 154 h 246"/>
                <a:gd name="T34" fmla="*/ 107 w 118"/>
                <a:gd name="T35" fmla="*/ 159 h 246"/>
                <a:gd name="T36" fmla="*/ 118 w 118"/>
                <a:gd name="T37" fmla="*/ 233 h 246"/>
                <a:gd name="T38" fmla="*/ 109 w 118"/>
                <a:gd name="T39" fmla="*/ 246 h 246"/>
                <a:gd name="T40" fmla="*/ 107 w 118"/>
                <a:gd name="T4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6">
                  <a:moveTo>
                    <a:pt x="107" y="246"/>
                  </a:moveTo>
                  <a:cubicBezTo>
                    <a:pt x="102" y="246"/>
                    <a:pt x="97" y="242"/>
                    <a:pt x="96" y="237"/>
                  </a:cubicBezTo>
                  <a:cubicBezTo>
                    <a:pt x="86" y="165"/>
                    <a:pt x="86" y="165"/>
                    <a:pt x="86" y="165"/>
                  </a:cubicBezTo>
                  <a:cubicBezTo>
                    <a:pt x="45" y="114"/>
                    <a:pt x="45" y="114"/>
                    <a:pt x="45" y="114"/>
                  </a:cubicBezTo>
                  <a:cubicBezTo>
                    <a:pt x="44" y="112"/>
                    <a:pt x="43" y="109"/>
                    <a:pt x="43" y="107"/>
                  </a:cubicBezTo>
                  <a:cubicBezTo>
                    <a:pt x="43" y="32"/>
                    <a:pt x="43" y="32"/>
                    <a:pt x="43" y="32"/>
                  </a:cubicBezTo>
                  <a:cubicBezTo>
                    <a:pt x="22" y="48"/>
                    <a:pt x="22" y="48"/>
                    <a:pt x="22" y="48"/>
                  </a:cubicBezTo>
                  <a:cubicBezTo>
                    <a:pt x="22" y="118"/>
                    <a:pt x="22" y="118"/>
                    <a:pt x="22" y="118"/>
                  </a:cubicBezTo>
                  <a:cubicBezTo>
                    <a:pt x="22" y="124"/>
                    <a:pt x="17" y="128"/>
                    <a:pt x="11" y="128"/>
                  </a:cubicBezTo>
                  <a:cubicBezTo>
                    <a:pt x="5" y="128"/>
                    <a:pt x="0" y="124"/>
                    <a:pt x="0" y="118"/>
                  </a:cubicBezTo>
                  <a:cubicBezTo>
                    <a:pt x="0" y="43"/>
                    <a:pt x="0" y="43"/>
                    <a:pt x="0" y="43"/>
                  </a:cubicBezTo>
                  <a:cubicBezTo>
                    <a:pt x="0" y="40"/>
                    <a:pt x="2" y="36"/>
                    <a:pt x="5" y="34"/>
                  </a:cubicBezTo>
                  <a:cubicBezTo>
                    <a:pt x="47" y="2"/>
                    <a:pt x="47" y="2"/>
                    <a:pt x="47" y="2"/>
                  </a:cubicBezTo>
                  <a:cubicBezTo>
                    <a:pt x="51" y="0"/>
                    <a:pt x="55" y="0"/>
                    <a:pt x="58" y="1"/>
                  </a:cubicBezTo>
                  <a:cubicBezTo>
                    <a:pt x="62" y="3"/>
                    <a:pt x="64" y="7"/>
                    <a:pt x="64" y="11"/>
                  </a:cubicBezTo>
                  <a:cubicBezTo>
                    <a:pt x="64" y="103"/>
                    <a:pt x="64" y="103"/>
                    <a:pt x="64" y="103"/>
                  </a:cubicBezTo>
                  <a:cubicBezTo>
                    <a:pt x="105" y="154"/>
                    <a:pt x="105" y="154"/>
                    <a:pt x="105" y="154"/>
                  </a:cubicBezTo>
                  <a:cubicBezTo>
                    <a:pt x="106" y="155"/>
                    <a:pt x="107" y="157"/>
                    <a:pt x="107" y="159"/>
                  </a:cubicBezTo>
                  <a:cubicBezTo>
                    <a:pt x="118" y="233"/>
                    <a:pt x="118" y="233"/>
                    <a:pt x="118" y="233"/>
                  </a:cubicBezTo>
                  <a:cubicBezTo>
                    <a:pt x="118" y="239"/>
                    <a:pt x="114" y="245"/>
                    <a:pt x="109" y="246"/>
                  </a:cubicBezTo>
                  <a:cubicBezTo>
                    <a:pt x="108" y="246"/>
                    <a:pt x="107" y="246"/>
                    <a:pt x="107" y="246"/>
                  </a:cubicBezTo>
                  <a:close/>
                </a:path>
              </a:pathLst>
            </a:custGeom>
            <a:grpFill/>
            <a:ln w="38100" cmpd="sng">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93"/>
            <p:cNvSpPr>
              <a:spLocks/>
            </p:cNvSpPr>
            <p:nvPr/>
          </p:nvSpPr>
          <p:spPr bwMode="auto">
            <a:xfrm>
              <a:off x="1273" y="3315"/>
              <a:ext cx="51" cy="65"/>
            </a:xfrm>
            <a:custGeom>
              <a:avLst/>
              <a:gdLst>
                <a:gd name="T0" fmla="*/ 12 w 77"/>
                <a:gd name="T1" fmla="*/ 98 h 98"/>
                <a:gd name="T2" fmla="*/ 5 w 77"/>
                <a:gd name="T3" fmla="*/ 96 h 98"/>
                <a:gd name="T4" fmla="*/ 3 w 77"/>
                <a:gd name="T5" fmla="*/ 81 h 98"/>
                <a:gd name="T6" fmla="*/ 56 w 77"/>
                <a:gd name="T7" fmla="*/ 6 h 98"/>
                <a:gd name="T8" fmla="*/ 71 w 77"/>
                <a:gd name="T9" fmla="*/ 4 h 98"/>
                <a:gd name="T10" fmla="*/ 74 w 77"/>
                <a:gd name="T11" fmla="*/ 19 h 98"/>
                <a:gd name="T12" fmla="*/ 20 w 77"/>
                <a:gd name="T13" fmla="*/ 93 h 98"/>
                <a:gd name="T14" fmla="*/ 12 w 77"/>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8">
                  <a:moveTo>
                    <a:pt x="12" y="98"/>
                  </a:moveTo>
                  <a:cubicBezTo>
                    <a:pt x="10" y="98"/>
                    <a:pt x="7" y="97"/>
                    <a:pt x="5" y="96"/>
                  </a:cubicBezTo>
                  <a:cubicBezTo>
                    <a:pt x="1" y="92"/>
                    <a:pt x="0" y="86"/>
                    <a:pt x="3" y="81"/>
                  </a:cubicBezTo>
                  <a:cubicBezTo>
                    <a:pt x="56" y="6"/>
                    <a:pt x="56" y="6"/>
                    <a:pt x="56" y="6"/>
                  </a:cubicBezTo>
                  <a:cubicBezTo>
                    <a:pt x="60" y="1"/>
                    <a:pt x="66" y="0"/>
                    <a:pt x="71" y="4"/>
                  </a:cubicBezTo>
                  <a:cubicBezTo>
                    <a:pt x="76" y="7"/>
                    <a:pt x="77" y="14"/>
                    <a:pt x="74" y="19"/>
                  </a:cubicBezTo>
                  <a:cubicBezTo>
                    <a:pt x="20" y="93"/>
                    <a:pt x="20" y="93"/>
                    <a:pt x="20" y="93"/>
                  </a:cubicBezTo>
                  <a:cubicBezTo>
                    <a:pt x="18" y="96"/>
                    <a:pt x="15" y="98"/>
                    <a:pt x="12" y="98"/>
                  </a:cubicBezTo>
                  <a:close/>
                </a:path>
              </a:pathLst>
            </a:custGeom>
            <a:grpFill/>
            <a:ln w="38100" cmpd="sng">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94"/>
            <p:cNvSpPr>
              <a:spLocks/>
            </p:cNvSpPr>
            <p:nvPr/>
          </p:nvSpPr>
          <p:spPr bwMode="auto">
            <a:xfrm>
              <a:off x="1344" y="3266"/>
              <a:ext cx="23" cy="22"/>
            </a:xfrm>
            <a:custGeom>
              <a:avLst/>
              <a:gdLst>
                <a:gd name="T0" fmla="*/ 22 w 34"/>
                <a:gd name="T1" fmla="*/ 33 h 33"/>
                <a:gd name="T2" fmla="*/ 14 w 34"/>
                <a:gd name="T3" fmla="*/ 30 h 33"/>
                <a:gd name="T4" fmla="*/ 4 w 34"/>
                <a:gd name="T5" fmla="*/ 19 h 33"/>
                <a:gd name="T6" fmla="*/ 4 w 34"/>
                <a:gd name="T7" fmla="*/ 4 h 33"/>
                <a:gd name="T8" fmla="*/ 19 w 34"/>
                <a:gd name="T9" fmla="*/ 4 h 33"/>
                <a:gd name="T10" fmla="*/ 30 w 34"/>
                <a:gd name="T11" fmla="*/ 15 h 33"/>
                <a:gd name="T12" fmla="*/ 30 w 34"/>
                <a:gd name="T13" fmla="*/ 30 h 33"/>
                <a:gd name="T14" fmla="*/ 22 w 3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22" y="33"/>
                  </a:moveTo>
                  <a:cubicBezTo>
                    <a:pt x="19" y="33"/>
                    <a:pt x="17" y="32"/>
                    <a:pt x="14" y="30"/>
                  </a:cubicBezTo>
                  <a:cubicBezTo>
                    <a:pt x="4" y="19"/>
                    <a:pt x="4" y="19"/>
                    <a:pt x="4" y="19"/>
                  </a:cubicBezTo>
                  <a:cubicBezTo>
                    <a:pt x="0" y="15"/>
                    <a:pt x="0" y="8"/>
                    <a:pt x="4" y="4"/>
                  </a:cubicBezTo>
                  <a:cubicBezTo>
                    <a:pt x="8" y="0"/>
                    <a:pt x="15" y="0"/>
                    <a:pt x="19" y="4"/>
                  </a:cubicBezTo>
                  <a:cubicBezTo>
                    <a:pt x="30" y="15"/>
                    <a:pt x="30" y="15"/>
                    <a:pt x="30" y="15"/>
                  </a:cubicBezTo>
                  <a:cubicBezTo>
                    <a:pt x="34" y="19"/>
                    <a:pt x="34" y="26"/>
                    <a:pt x="30" y="30"/>
                  </a:cubicBezTo>
                  <a:cubicBezTo>
                    <a:pt x="27" y="32"/>
                    <a:pt x="25" y="33"/>
                    <a:pt x="22" y="33"/>
                  </a:cubicBezTo>
                  <a:close/>
                </a:path>
              </a:pathLst>
            </a:custGeom>
            <a:grpFill/>
            <a:ln w="38100" cmpd="sng">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15" name="TextBox 14"/>
          <p:cNvSpPr txBox="1"/>
          <p:nvPr/>
        </p:nvSpPr>
        <p:spPr bwMode="gray">
          <a:xfrm rot="16200000">
            <a:off x="1363492" y="4044334"/>
            <a:ext cx="2242378" cy="215444"/>
          </a:xfrm>
          <a:prstGeom prst="rect">
            <a:avLst/>
          </a:prstGeom>
          <a:noFill/>
          <a:effectLst/>
        </p:spPr>
        <p:txBody>
          <a:bodyPr wrap="square" lIns="0" tIns="0" rIns="0" bIns="0" rtlCol="0">
            <a:spAutoFit/>
          </a:bodyPr>
          <a:lstStyle/>
          <a:p>
            <a:pPr algn="ctr" fontAlgn="base">
              <a:spcBef>
                <a:spcPct val="20000"/>
              </a:spcBef>
              <a:spcAft>
                <a:spcPct val="0"/>
              </a:spcAft>
            </a:pPr>
            <a:r>
              <a:rPr lang="en-US" sz="1400" b="1" dirty="0" smtClean="0">
                <a:solidFill>
                  <a:schemeClr val="accent5"/>
                </a:solidFill>
                <a:cs typeface="Arial" pitchFamily="34" charset="0"/>
              </a:rPr>
              <a:t>Segments</a:t>
            </a:r>
            <a:endParaRPr lang="en-US" sz="1400" b="1" dirty="0">
              <a:solidFill>
                <a:schemeClr val="accent5"/>
              </a:solidFill>
              <a:cs typeface="Arial" pitchFamily="34" charset="0"/>
            </a:endParaRPr>
          </a:p>
        </p:txBody>
      </p:sp>
      <p:sp>
        <p:nvSpPr>
          <p:cNvPr id="16" name="TextBox 15"/>
          <p:cNvSpPr txBox="1"/>
          <p:nvPr/>
        </p:nvSpPr>
        <p:spPr bwMode="gray">
          <a:xfrm>
            <a:off x="3005145" y="2319789"/>
            <a:ext cx="1002955" cy="430887"/>
          </a:xfrm>
          <a:prstGeom prst="rect">
            <a:avLst/>
          </a:prstGeom>
          <a:noFill/>
          <a:effectLst/>
        </p:spPr>
        <p:txBody>
          <a:bodyPr wrap="square" lIns="0" tIns="0" rIns="0" bIns="0" rtlCol="0" anchor="b">
            <a:spAutoFit/>
          </a:bodyPr>
          <a:lstStyle/>
          <a:p>
            <a:pPr algn="ctr" fontAlgn="base">
              <a:spcBef>
                <a:spcPct val="20000"/>
              </a:spcBef>
              <a:spcAft>
                <a:spcPct val="0"/>
              </a:spcAft>
            </a:pPr>
            <a:r>
              <a:rPr lang="en-US" sz="1400" b="1" dirty="0" smtClean="0">
                <a:solidFill>
                  <a:srgbClr val="53565A"/>
                </a:solidFill>
                <a:cs typeface="Arial" pitchFamily="34" charset="0"/>
              </a:rPr>
              <a:t>Handset </a:t>
            </a:r>
            <a:br>
              <a:rPr lang="en-US" sz="1400" b="1" dirty="0" smtClean="0">
                <a:solidFill>
                  <a:srgbClr val="53565A"/>
                </a:solidFill>
                <a:cs typeface="Arial" pitchFamily="34" charset="0"/>
              </a:rPr>
            </a:br>
            <a:r>
              <a:rPr lang="en-US" sz="1400" b="1" dirty="0" smtClean="0">
                <a:solidFill>
                  <a:srgbClr val="53565A"/>
                </a:solidFill>
                <a:cs typeface="Arial" pitchFamily="34" charset="0"/>
              </a:rPr>
              <a:t>discount</a:t>
            </a:r>
            <a:endParaRPr lang="en-US" sz="1400" b="1" dirty="0">
              <a:solidFill>
                <a:srgbClr val="53565A"/>
              </a:solidFill>
              <a:cs typeface="Arial" pitchFamily="34" charset="0"/>
            </a:endParaRPr>
          </a:p>
        </p:txBody>
      </p:sp>
      <p:sp>
        <p:nvSpPr>
          <p:cNvPr id="17" name="TextBox 16"/>
          <p:cNvSpPr txBox="1"/>
          <p:nvPr/>
        </p:nvSpPr>
        <p:spPr bwMode="gray">
          <a:xfrm>
            <a:off x="4077864" y="2319789"/>
            <a:ext cx="1002955" cy="430887"/>
          </a:xfrm>
          <a:prstGeom prst="rect">
            <a:avLst/>
          </a:prstGeom>
          <a:noFill/>
          <a:effectLst/>
        </p:spPr>
        <p:txBody>
          <a:bodyPr wrap="square" lIns="0" tIns="0" rIns="0" bIns="0" rtlCol="0" anchor="b">
            <a:spAutoFit/>
          </a:bodyPr>
          <a:lstStyle/>
          <a:p>
            <a:pPr algn="ctr" fontAlgn="base">
              <a:spcBef>
                <a:spcPct val="20000"/>
              </a:spcBef>
              <a:spcAft>
                <a:spcPct val="0"/>
              </a:spcAft>
            </a:pPr>
            <a:r>
              <a:rPr lang="en-US" sz="1400" b="1" dirty="0" smtClean="0">
                <a:solidFill>
                  <a:srgbClr val="53565A"/>
                </a:solidFill>
                <a:cs typeface="Arial" pitchFamily="34" charset="0"/>
              </a:rPr>
              <a:t>Fee discount</a:t>
            </a:r>
            <a:endParaRPr lang="en-US" sz="1400" b="1" dirty="0">
              <a:solidFill>
                <a:srgbClr val="53565A"/>
              </a:solidFill>
              <a:cs typeface="Arial" pitchFamily="34" charset="0"/>
            </a:endParaRPr>
          </a:p>
        </p:txBody>
      </p:sp>
      <p:sp>
        <p:nvSpPr>
          <p:cNvPr id="18" name="TextBox 17"/>
          <p:cNvSpPr txBox="1"/>
          <p:nvPr/>
        </p:nvSpPr>
        <p:spPr bwMode="gray">
          <a:xfrm>
            <a:off x="5175983" y="2319789"/>
            <a:ext cx="1002955" cy="430887"/>
          </a:xfrm>
          <a:prstGeom prst="rect">
            <a:avLst/>
          </a:prstGeom>
          <a:noFill/>
          <a:effectLst/>
        </p:spPr>
        <p:txBody>
          <a:bodyPr wrap="square" lIns="0" tIns="0" rIns="0" bIns="0" rtlCol="0" anchor="b">
            <a:spAutoFit/>
          </a:bodyPr>
          <a:lstStyle/>
          <a:p>
            <a:pPr algn="ctr" fontAlgn="base">
              <a:spcBef>
                <a:spcPct val="20000"/>
              </a:spcBef>
              <a:spcAft>
                <a:spcPct val="0"/>
              </a:spcAft>
            </a:pPr>
            <a:r>
              <a:rPr lang="en-US" sz="1400" b="1" dirty="0" smtClean="0">
                <a:solidFill>
                  <a:srgbClr val="53565A"/>
                </a:solidFill>
                <a:cs typeface="Arial" pitchFamily="34" charset="0"/>
              </a:rPr>
              <a:t>Free Minutes</a:t>
            </a:r>
            <a:endParaRPr lang="en-US" sz="1400" b="1" dirty="0">
              <a:solidFill>
                <a:srgbClr val="53565A"/>
              </a:solidFill>
              <a:cs typeface="Arial" pitchFamily="34" charset="0"/>
            </a:endParaRPr>
          </a:p>
        </p:txBody>
      </p:sp>
      <p:sp>
        <p:nvSpPr>
          <p:cNvPr id="19" name="TextBox 18"/>
          <p:cNvSpPr txBox="1"/>
          <p:nvPr/>
        </p:nvSpPr>
        <p:spPr bwMode="gray">
          <a:xfrm>
            <a:off x="6252683" y="2319789"/>
            <a:ext cx="1002955" cy="430887"/>
          </a:xfrm>
          <a:prstGeom prst="rect">
            <a:avLst/>
          </a:prstGeom>
          <a:noFill/>
          <a:effectLst/>
        </p:spPr>
        <p:txBody>
          <a:bodyPr wrap="square" lIns="0" tIns="0" rIns="0" bIns="0" rtlCol="0" anchor="b">
            <a:spAutoFit/>
          </a:bodyPr>
          <a:lstStyle/>
          <a:p>
            <a:pPr algn="ctr" fontAlgn="base">
              <a:spcBef>
                <a:spcPct val="20000"/>
              </a:spcBef>
              <a:spcAft>
                <a:spcPct val="0"/>
              </a:spcAft>
            </a:pPr>
            <a:r>
              <a:rPr lang="en-US" sz="1400" b="1" dirty="0" smtClean="0">
                <a:solidFill>
                  <a:srgbClr val="53565A"/>
                </a:solidFill>
                <a:cs typeface="Arial" pitchFamily="34" charset="0"/>
              </a:rPr>
              <a:t>Take no action</a:t>
            </a:r>
            <a:endParaRPr lang="en-US" sz="1400" b="1" dirty="0">
              <a:solidFill>
                <a:srgbClr val="53565A"/>
              </a:solidFill>
              <a:cs typeface="Arial" pitchFamily="34" charset="0"/>
            </a:endParaRPr>
          </a:p>
        </p:txBody>
      </p:sp>
      <p:sp>
        <p:nvSpPr>
          <p:cNvPr id="20" name="Rectangle 19"/>
          <p:cNvSpPr/>
          <p:nvPr/>
        </p:nvSpPr>
        <p:spPr bwMode="gray">
          <a:xfrm>
            <a:off x="8467647" y="2158923"/>
            <a:ext cx="1418343" cy="1553984"/>
          </a:xfrm>
          <a:prstGeom prst="rect">
            <a:avLst/>
          </a:prstGeom>
          <a:solidFill>
            <a:schemeClr val="bg1"/>
          </a:solidFill>
          <a:ln w="12700"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1" name="Rectangle 20"/>
          <p:cNvSpPr/>
          <p:nvPr/>
        </p:nvSpPr>
        <p:spPr bwMode="gray">
          <a:xfrm>
            <a:off x="8467647" y="3927219"/>
            <a:ext cx="1418343" cy="1553984"/>
          </a:xfrm>
          <a:prstGeom prst="rect">
            <a:avLst/>
          </a:prstGeom>
          <a:solidFill>
            <a:schemeClr val="bg1"/>
          </a:solidFill>
          <a:ln w="12700" cmpd="sng"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2" name="TextBox 21"/>
          <p:cNvSpPr txBox="1"/>
          <p:nvPr/>
        </p:nvSpPr>
        <p:spPr bwMode="gray">
          <a:xfrm>
            <a:off x="8516944" y="2268884"/>
            <a:ext cx="1319750" cy="430887"/>
          </a:xfrm>
          <a:prstGeom prst="rect">
            <a:avLst/>
          </a:prstGeom>
          <a:noFill/>
          <a:effectLst/>
        </p:spPr>
        <p:txBody>
          <a:bodyPr wrap="square" lIns="0" tIns="0" rIns="0" bIns="0" rtlCol="0">
            <a:spAutoFit/>
          </a:bodyPr>
          <a:lstStyle/>
          <a:p>
            <a:pPr algn="ctr" fontAlgn="base">
              <a:spcBef>
                <a:spcPct val="20000"/>
              </a:spcBef>
              <a:spcAft>
                <a:spcPct val="0"/>
              </a:spcAft>
            </a:pPr>
            <a:r>
              <a:rPr lang="en-US" sz="1400" b="1" dirty="0" smtClean="0">
                <a:solidFill>
                  <a:srgbClr val="53565A"/>
                </a:solidFill>
                <a:cs typeface="Arial" pitchFamily="34" charset="0"/>
              </a:rPr>
              <a:t>Monthly fee discount</a:t>
            </a:r>
            <a:endParaRPr lang="en-US" sz="1400" b="1" dirty="0">
              <a:solidFill>
                <a:srgbClr val="53565A"/>
              </a:solidFill>
              <a:cs typeface="Arial" pitchFamily="34" charset="0"/>
            </a:endParaRPr>
          </a:p>
        </p:txBody>
      </p:sp>
      <p:sp>
        <p:nvSpPr>
          <p:cNvPr id="23" name="TextBox 22"/>
          <p:cNvSpPr txBox="1"/>
          <p:nvPr/>
        </p:nvSpPr>
        <p:spPr bwMode="gray">
          <a:xfrm>
            <a:off x="8516944" y="4766517"/>
            <a:ext cx="1319750" cy="646331"/>
          </a:xfrm>
          <a:prstGeom prst="rect">
            <a:avLst/>
          </a:prstGeom>
          <a:noFill/>
          <a:effectLst/>
        </p:spPr>
        <p:txBody>
          <a:bodyPr wrap="square" lIns="0" tIns="0" rIns="0" bIns="0" rtlCol="0">
            <a:spAutoFit/>
          </a:bodyPr>
          <a:lstStyle/>
          <a:p>
            <a:pPr algn="ctr" fontAlgn="base">
              <a:spcBef>
                <a:spcPct val="20000"/>
              </a:spcBef>
              <a:spcAft>
                <a:spcPct val="0"/>
              </a:spcAft>
            </a:pPr>
            <a:r>
              <a:rPr lang="en-US" sz="1400" b="1" dirty="0" smtClean="0">
                <a:solidFill>
                  <a:schemeClr val="accent2"/>
                </a:solidFill>
                <a:cs typeface="Arial" pitchFamily="34" charset="0"/>
              </a:rPr>
              <a:t>Discounted handset upgrade</a:t>
            </a:r>
            <a:endParaRPr lang="en-US" sz="1400" b="1" dirty="0">
              <a:solidFill>
                <a:schemeClr val="accent2"/>
              </a:solidFill>
              <a:cs typeface="Arial" pitchFamily="34" charset="0"/>
            </a:endParaRPr>
          </a:p>
        </p:txBody>
      </p:sp>
      <p:grpSp>
        <p:nvGrpSpPr>
          <p:cNvPr id="24" name="Group 23"/>
          <p:cNvGrpSpPr/>
          <p:nvPr/>
        </p:nvGrpSpPr>
        <p:grpSpPr>
          <a:xfrm>
            <a:off x="8828231" y="2849572"/>
            <a:ext cx="697176" cy="697176"/>
            <a:chOff x="6930237" y="2455989"/>
            <a:chExt cx="368358" cy="368358"/>
          </a:xfrm>
        </p:grpSpPr>
        <p:sp>
          <p:nvSpPr>
            <p:cNvPr id="25" name="Oval 24"/>
            <p:cNvSpPr/>
            <p:nvPr/>
          </p:nvSpPr>
          <p:spPr bwMode="gray">
            <a:xfrm>
              <a:off x="6930237" y="2455989"/>
              <a:ext cx="368358" cy="368358"/>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nvGrpSpPr>
            <p:cNvPr id="26" name="Group 25"/>
            <p:cNvGrpSpPr/>
            <p:nvPr/>
          </p:nvGrpSpPr>
          <p:grpSpPr>
            <a:xfrm>
              <a:off x="7024808" y="2553102"/>
              <a:ext cx="179217" cy="174133"/>
              <a:chOff x="8384836" y="4796801"/>
              <a:chExt cx="213253" cy="207203"/>
            </a:xfrm>
            <a:solidFill>
              <a:schemeClr val="accent5"/>
            </a:solidFill>
          </p:grpSpPr>
          <p:sp>
            <p:nvSpPr>
              <p:cNvPr id="27" name="Oval 26"/>
              <p:cNvSpPr>
                <a:spLocks noChangeAspect="1"/>
              </p:cNvSpPr>
              <p:nvPr/>
            </p:nvSpPr>
            <p:spPr bwMode="gray">
              <a:xfrm>
                <a:off x="8384836" y="4796801"/>
                <a:ext cx="74083" cy="74083"/>
              </a:xfrm>
              <a:prstGeom prst="ellipse">
                <a:avLst/>
              </a:prstGeom>
              <a:noFill/>
              <a:ln w="25400" cmpd="sng"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cxnSp>
            <p:nvCxnSpPr>
              <p:cNvPr id="28" name="Straight Connector 27"/>
              <p:cNvCxnSpPr/>
              <p:nvPr/>
            </p:nvCxnSpPr>
            <p:spPr>
              <a:xfrm flipH="1">
                <a:off x="8418871" y="4809339"/>
                <a:ext cx="145182" cy="182127"/>
              </a:xfrm>
              <a:prstGeom prst="line">
                <a:avLst/>
              </a:prstGeom>
              <a:grpFill/>
              <a:ln w="25400" cmpd="sng" algn="ctr">
                <a:solidFill>
                  <a:srgbClr val="FFFFFF"/>
                </a:solidFill>
                <a:miter lim="800000"/>
                <a:headEnd/>
                <a:tailEnd/>
              </a:ln>
            </p:spPr>
          </p:cxnSp>
          <p:sp>
            <p:nvSpPr>
              <p:cNvPr id="29" name="Oval 28"/>
              <p:cNvSpPr>
                <a:spLocks noChangeAspect="1"/>
              </p:cNvSpPr>
              <p:nvPr/>
            </p:nvSpPr>
            <p:spPr bwMode="gray">
              <a:xfrm>
                <a:off x="8524006" y="4929921"/>
                <a:ext cx="74083" cy="74083"/>
              </a:xfrm>
              <a:prstGeom prst="ellipse">
                <a:avLst/>
              </a:prstGeom>
              <a:noFill/>
              <a:ln w="25400" cmpd="sng"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grpSp>
      <p:grpSp>
        <p:nvGrpSpPr>
          <p:cNvPr id="30" name="Group 887"/>
          <p:cNvGrpSpPr>
            <a:grpSpLocks noChangeAspect="1"/>
          </p:cNvGrpSpPr>
          <p:nvPr/>
        </p:nvGrpSpPr>
        <p:grpSpPr bwMode="auto">
          <a:xfrm>
            <a:off x="8828231" y="4014542"/>
            <a:ext cx="697176" cy="697176"/>
            <a:chOff x="3302" y="3789"/>
            <a:chExt cx="340" cy="340"/>
          </a:xfrm>
          <a:solidFill>
            <a:schemeClr val="accent5"/>
          </a:solidFill>
        </p:grpSpPr>
        <p:sp>
          <p:nvSpPr>
            <p:cNvPr id="31" name="Rectangle 888"/>
            <p:cNvSpPr>
              <a:spLocks noChangeArrowheads="1"/>
            </p:cNvSpPr>
            <p:nvPr/>
          </p:nvSpPr>
          <p:spPr bwMode="auto">
            <a:xfrm>
              <a:off x="3443" y="3889"/>
              <a:ext cx="58" cy="106"/>
            </a:xfrm>
            <a:prstGeom prst="rect">
              <a:avLst/>
            </a:prstGeom>
            <a:solidFill>
              <a:srgbClr val="046A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889"/>
            <p:cNvSpPr>
              <a:spLocks noEditPoints="1"/>
            </p:cNvSpPr>
            <p:nvPr/>
          </p:nvSpPr>
          <p:spPr bwMode="auto">
            <a:xfrm>
              <a:off x="3422" y="3867"/>
              <a:ext cx="100" cy="184"/>
            </a:xfrm>
            <a:custGeom>
              <a:avLst/>
              <a:gdLst>
                <a:gd name="T0" fmla="*/ 148 w 150"/>
                <a:gd name="T1" fmla="*/ 0 h 277"/>
                <a:gd name="T2" fmla="*/ 2 w 150"/>
                <a:gd name="T3" fmla="*/ 0 h 277"/>
                <a:gd name="T4" fmla="*/ 0 w 150"/>
                <a:gd name="T5" fmla="*/ 0 h 277"/>
                <a:gd name="T6" fmla="*/ 0 w 150"/>
                <a:gd name="T7" fmla="*/ 277 h 277"/>
                <a:gd name="T8" fmla="*/ 0 w 150"/>
                <a:gd name="T9" fmla="*/ 277 h 277"/>
                <a:gd name="T10" fmla="*/ 2 w 150"/>
                <a:gd name="T11" fmla="*/ 277 h 277"/>
                <a:gd name="T12" fmla="*/ 148 w 150"/>
                <a:gd name="T13" fmla="*/ 277 h 277"/>
                <a:gd name="T14" fmla="*/ 150 w 150"/>
                <a:gd name="T15" fmla="*/ 276 h 277"/>
                <a:gd name="T16" fmla="*/ 150 w 150"/>
                <a:gd name="T17" fmla="*/ 0 h 277"/>
                <a:gd name="T18" fmla="*/ 148 w 150"/>
                <a:gd name="T19" fmla="*/ 0 h 277"/>
                <a:gd name="T20" fmla="*/ 75 w 150"/>
                <a:gd name="T21" fmla="*/ 256 h 277"/>
                <a:gd name="T22" fmla="*/ 64 w 150"/>
                <a:gd name="T23" fmla="*/ 245 h 277"/>
                <a:gd name="T24" fmla="*/ 75 w 150"/>
                <a:gd name="T25" fmla="*/ 234 h 277"/>
                <a:gd name="T26" fmla="*/ 86 w 150"/>
                <a:gd name="T27" fmla="*/ 245 h 277"/>
                <a:gd name="T28" fmla="*/ 75 w 150"/>
                <a:gd name="T29" fmla="*/ 256 h 277"/>
                <a:gd name="T30" fmla="*/ 139 w 150"/>
                <a:gd name="T31" fmla="*/ 202 h 277"/>
                <a:gd name="T32" fmla="*/ 128 w 150"/>
                <a:gd name="T33" fmla="*/ 213 h 277"/>
                <a:gd name="T34" fmla="*/ 22 w 150"/>
                <a:gd name="T35" fmla="*/ 213 h 277"/>
                <a:gd name="T36" fmla="*/ 11 w 150"/>
                <a:gd name="T37" fmla="*/ 202 h 277"/>
                <a:gd name="T38" fmla="*/ 11 w 150"/>
                <a:gd name="T39" fmla="*/ 21 h 277"/>
                <a:gd name="T40" fmla="*/ 22 w 150"/>
                <a:gd name="T41" fmla="*/ 10 h 277"/>
                <a:gd name="T42" fmla="*/ 128 w 150"/>
                <a:gd name="T43" fmla="*/ 10 h 277"/>
                <a:gd name="T44" fmla="*/ 139 w 150"/>
                <a:gd name="T45" fmla="*/ 21 h 277"/>
                <a:gd name="T46" fmla="*/ 139 w 150"/>
                <a:gd name="T47"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277">
                  <a:moveTo>
                    <a:pt x="148" y="0"/>
                  </a:moveTo>
                  <a:cubicBezTo>
                    <a:pt x="2" y="0"/>
                    <a:pt x="2" y="0"/>
                    <a:pt x="2" y="0"/>
                  </a:cubicBezTo>
                  <a:cubicBezTo>
                    <a:pt x="1" y="0"/>
                    <a:pt x="0" y="0"/>
                    <a:pt x="0" y="0"/>
                  </a:cubicBezTo>
                  <a:cubicBezTo>
                    <a:pt x="0" y="277"/>
                    <a:pt x="0" y="277"/>
                    <a:pt x="0" y="277"/>
                  </a:cubicBezTo>
                  <a:cubicBezTo>
                    <a:pt x="0" y="277"/>
                    <a:pt x="0" y="277"/>
                    <a:pt x="0" y="277"/>
                  </a:cubicBezTo>
                  <a:cubicBezTo>
                    <a:pt x="1" y="277"/>
                    <a:pt x="1" y="277"/>
                    <a:pt x="2" y="277"/>
                  </a:cubicBezTo>
                  <a:cubicBezTo>
                    <a:pt x="148" y="277"/>
                    <a:pt x="148" y="277"/>
                    <a:pt x="148" y="277"/>
                  </a:cubicBezTo>
                  <a:cubicBezTo>
                    <a:pt x="149" y="277"/>
                    <a:pt x="150" y="277"/>
                    <a:pt x="150" y="276"/>
                  </a:cubicBezTo>
                  <a:cubicBezTo>
                    <a:pt x="150" y="0"/>
                    <a:pt x="150" y="0"/>
                    <a:pt x="150" y="0"/>
                  </a:cubicBezTo>
                  <a:cubicBezTo>
                    <a:pt x="150" y="0"/>
                    <a:pt x="149" y="0"/>
                    <a:pt x="148" y="0"/>
                  </a:cubicBezTo>
                  <a:close/>
                  <a:moveTo>
                    <a:pt x="75" y="256"/>
                  </a:moveTo>
                  <a:cubicBezTo>
                    <a:pt x="69" y="256"/>
                    <a:pt x="64" y="251"/>
                    <a:pt x="64" y="245"/>
                  </a:cubicBezTo>
                  <a:cubicBezTo>
                    <a:pt x="64" y="239"/>
                    <a:pt x="69" y="234"/>
                    <a:pt x="75" y="234"/>
                  </a:cubicBezTo>
                  <a:cubicBezTo>
                    <a:pt x="81" y="234"/>
                    <a:pt x="86" y="239"/>
                    <a:pt x="86" y="245"/>
                  </a:cubicBezTo>
                  <a:cubicBezTo>
                    <a:pt x="86" y="251"/>
                    <a:pt x="81" y="256"/>
                    <a:pt x="75" y="256"/>
                  </a:cubicBezTo>
                  <a:close/>
                  <a:moveTo>
                    <a:pt x="139" y="202"/>
                  </a:moveTo>
                  <a:cubicBezTo>
                    <a:pt x="139" y="208"/>
                    <a:pt x="134" y="213"/>
                    <a:pt x="128" y="213"/>
                  </a:cubicBezTo>
                  <a:cubicBezTo>
                    <a:pt x="22" y="213"/>
                    <a:pt x="22" y="213"/>
                    <a:pt x="22" y="213"/>
                  </a:cubicBezTo>
                  <a:cubicBezTo>
                    <a:pt x="16" y="213"/>
                    <a:pt x="11" y="208"/>
                    <a:pt x="11" y="202"/>
                  </a:cubicBezTo>
                  <a:cubicBezTo>
                    <a:pt x="11" y="21"/>
                    <a:pt x="11" y="21"/>
                    <a:pt x="11" y="21"/>
                  </a:cubicBezTo>
                  <a:cubicBezTo>
                    <a:pt x="11" y="15"/>
                    <a:pt x="16" y="10"/>
                    <a:pt x="22" y="10"/>
                  </a:cubicBezTo>
                  <a:cubicBezTo>
                    <a:pt x="128" y="10"/>
                    <a:pt x="128" y="10"/>
                    <a:pt x="128" y="10"/>
                  </a:cubicBezTo>
                  <a:cubicBezTo>
                    <a:pt x="134" y="10"/>
                    <a:pt x="139" y="15"/>
                    <a:pt x="139" y="21"/>
                  </a:cubicBezTo>
                  <a:lnTo>
                    <a:pt x="139" y="20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890"/>
            <p:cNvSpPr>
              <a:spLocks noEditPoints="1"/>
            </p:cNvSpPr>
            <p:nvPr/>
          </p:nvSpPr>
          <p:spPr bwMode="auto">
            <a:xfrm>
              <a:off x="3302" y="378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95 h 512"/>
                <a:gd name="T12" fmla="*/ 329 w 512"/>
                <a:gd name="T13" fmla="*/ 416 h 512"/>
                <a:gd name="T14" fmla="*/ 183 w 512"/>
                <a:gd name="T15" fmla="*/ 416 h 512"/>
                <a:gd name="T16" fmla="*/ 160 w 512"/>
                <a:gd name="T17" fmla="*/ 395 h 512"/>
                <a:gd name="T18" fmla="*/ 160 w 512"/>
                <a:gd name="T19" fmla="*/ 118 h 512"/>
                <a:gd name="T20" fmla="*/ 183 w 512"/>
                <a:gd name="T21" fmla="*/ 96 h 512"/>
                <a:gd name="T22" fmla="*/ 329 w 512"/>
                <a:gd name="T23" fmla="*/ 96 h 512"/>
                <a:gd name="T24" fmla="*/ 352 w 512"/>
                <a:gd name="T25" fmla="*/ 118 h 512"/>
                <a:gd name="T26" fmla="*/ 352 w 512"/>
                <a:gd name="T27" fmla="*/ 39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52" y="395"/>
                  </a:moveTo>
                  <a:cubicBezTo>
                    <a:pt x="352" y="407"/>
                    <a:pt x="342" y="416"/>
                    <a:pt x="329" y="416"/>
                  </a:cubicBezTo>
                  <a:cubicBezTo>
                    <a:pt x="183" y="416"/>
                    <a:pt x="183" y="416"/>
                    <a:pt x="183" y="416"/>
                  </a:cubicBezTo>
                  <a:cubicBezTo>
                    <a:pt x="170" y="416"/>
                    <a:pt x="160" y="407"/>
                    <a:pt x="160" y="395"/>
                  </a:cubicBezTo>
                  <a:cubicBezTo>
                    <a:pt x="160" y="118"/>
                    <a:pt x="160" y="118"/>
                    <a:pt x="160" y="118"/>
                  </a:cubicBezTo>
                  <a:cubicBezTo>
                    <a:pt x="160" y="106"/>
                    <a:pt x="170" y="96"/>
                    <a:pt x="183" y="96"/>
                  </a:cubicBezTo>
                  <a:cubicBezTo>
                    <a:pt x="329" y="96"/>
                    <a:pt x="329" y="96"/>
                    <a:pt x="329" y="96"/>
                  </a:cubicBezTo>
                  <a:cubicBezTo>
                    <a:pt x="342" y="96"/>
                    <a:pt x="352" y="106"/>
                    <a:pt x="352" y="118"/>
                  </a:cubicBezTo>
                  <a:lnTo>
                    <a:pt x="352" y="39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33"/>
          <p:cNvGrpSpPr/>
          <p:nvPr/>
        </p:nvGrpSpPr>
        <p:grpSpPr>
          <a:xfrm>
            <a:off x="10545739" y="3043071"/>
            <a:ext cx="1133709" cy="1553984"/>
            <a:chOff x="7746933" y="2227963"/>
            <a:chExt cx="1060352" cy="1161757"/>
          </a:xfrm>
        </p:grpSpPr>
        <p:sp>
          <p:nvSpPr>
            <p:cNvPr id="35" name="Rectangle 34"/>
            <p:cNvSpPr/>
            <p:nvPr/>
          </p:nvSpPr>
          <p:spPr bwMode="gray">
            <a:xfrm>
              <a:off x="7746933" y="2227963"/>
              <a:ext cx="1060352" cy="1161757"/>
            </a:xfrm>
            <a:prstGeom prst="rect">
              <a:avLst/>
            </a:prstGeom>
            <a:solidFill>
              <a:schemeClr val="bg1"/>
            </a:solidFill>
            <a:ln w="12700" cmpd="sng"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6" name="TextBox 35"/>
            <p:cNvSpPr txBox="1"/>
            <p:nvPr/>
          </p:nvSpPr>
          <p:spPr bwMode="gray">
            <a:xfrm>
              <a:off x="7783786" y="2283285"/>
              <a:ext cx="986644" cy="161066"/>
            </a:xfrm>
            <a:prstGeom prst="rect">
              <a:avLst/>
            </a:prstGeom>
            <a:noFill/>
            <a:effectLst/>
          </p:spPr>
          <p:txBody>
            <a:bodyPr wrap="square" lIns="0" tIns="0" rIns="0" bIns="0" rtlCol="0">
              <a:spAutoFit/>
            </a:bodyPr>
            <a:lstStyle/>
            <a:p>
              <a:pPr algn="ctr" fontAlgn="base">
                <a:spcBef>
                  <a:spcPct val="20000"/>
                </a:spcBef>
                <a:spcAft>
                  <a:spcPct val="0"/>
                </a:spcAft>
              </a:pPr>
              <a:r>
                <a:rPr lang="en-US" sz="1400" b="1" dirty="0" smtClean="0">
                  <a:solidFill>
                    <a:srgbClr val="53565A"/>
                  </a:solidFill>
                  <a:cs typeface="Arial" pitchFamily="34" charset="0"/>
                </a:rPr>
                <a:t>Response</a:t>
              </a:r>
              <a:endParaRPr lang="en-US" sz="1400" b="1" dirty="0">
                <a:solidFill>
                  <a:srgbClr val="53565A"/>
                </a:solidFill>
                <a:cs typeface="Arial" pitchFamily="34" charset="0"/>
              </a:endParaRPr>
            </a:p>
          </p:txBody>
        </p:sp>
      </p:grpSp>
      <p:cxnSp>
        <p:nvCxnSpPr>
          <p:cNvPr id="37" name="Straight Connector 36"/>
          <p:cNvCxnSpPr/>
          <p:nvPr/>
        </p:nvCxnSpPr>
        <p:spPr>
          <a:xfrm>
            <a:off x="7334250" y="3609753"/>
            <a:ext cx="1131128" cy="0"/>
          </a:xfrm>
          <a:prstGeom prst="line">
            <a:avLst/>
          </a:prstGeom>
          <a:ln w="19050" cmpd="sng">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8" name="Rectangle 9"/>
          <p:cNvSpPr/>
          <p:nvPr/>
        </p:nvSpPr>
        <p:spPr bwMode="gray">
          <a:xfrm flipH="1">
            <a:off x="4152899" y="3609752"/>
            <a:ext cx="4312475" cy="890775"/>
          </a:xfrm>
          <a:custGeom>
            <a:avLst/>
            <a:gdLst>
              <a:gd name="connsiteX0" fmla="*/ 0 w 2431891"/>
              <a:gd name="connsiteY0" fmla="*/ 0 h 549761"/>
              <a:gd name="connsiteX1" fmla="*/ 2431891 w 2431891"/>
              <a:gd name="connsiteY1" fmla="*/ 0 h 549761"/>
              <a:gd name="connsiteX2" fmla="*/ 2431891 w 2431891"/>
              <a:gd name="connsiteY2" fmla="*/ 549761 h 549761"/>
              <a:gd name="connsiteX3" fmla="*/ 0 w 2431891"/>
              <a:gd name="connsiteY3" fmla="*/ 549761 h 549761"/>
              <a:gd name="connsiteX4" fmla="*/ 0 w 2431891"/>
              <a:gd name="connsiteY4" fmla="*/ 0 h 549761"/>
              <a:gd name="connsiteX0" fmla="*/ 2431891 w 2523331"/>
              <a:gd name="connsiteY0" fmla="*/ 0 h 549761"/>
              <a:gd name="connsiteX1" fmla="*/ 2431891 w 2523331"/>
              <a:gd name="connsiteY1" fmla="*/ 549761 h 549761"/>
              <a:gd name="connsiteX2" fmla="*/ 0 w 2523331"/>
              <a:gd name="connsiteY2" fmla="*/ 549761 h 549761"/>
              <a:gd name="connsiteX3" fmla="*/ 0 w 2523331"/>
              <a:gd name="connsiteY3" fmla="*/ 0 h 549761"/>
              <a:gd name="connsiteX4" fmla="*/ 2523331 w 2523331"/>
              <a:gd name="connsiteY4" fmla="*/ 91440 h 549761"/>
              <a:gd name="connsiteX0" fmla="*/ 2431891 w 2431891"/>
              <a:gd name="connsiteY0" fmla="*/ 0 h 549761"/>
              <a:gd name="connsiteX1" fmla="*/ 2431891 w 2431891"/>
              <a:gd name="connsiteY1" fmla="*/ 549761 h 549761"/>
              <a:gd name="connsiteX2" fmla="*/ 0 w 2431891"/>
              <a:gd name="connsiteY2" fmla="*/ 549761 h 549761"/>
              <a:gd name="connsiteX3" fmla="*/ 0 w 2431891"/>
              <a:gd name="connsiteY3" fmla="*/ 0 h 549761"/>
              <a:gd name="connsiteX0" fmla="*/ 2431891 w 2431891"/>
              <a:gd name="connsiteY0" fmla="*/ 0 h 549761"/>
              <a:gd name="connsiteX1" fmla="*/ 2431891 w 2431891"/>
              <a:gd name="connsiteY1" fmla="*/ 549761 h 549761"/>
              <a:gd name="connsiteX2" fmla="*/ 0 w 2431891"/>
              <a:gd name="connsiteY2" fmla="*/ 549761 h 549761"/>
              <a:gd name="connsiteX0" fmla="*/ 2431891 w 2434363"/>
              <a:gd name="connsiteY0" fmla="*/ 0 h 549761"/>
              <a:gd name="connsiteX1" fmla="*/ 2434363 w 2434363"/>
              <a:gd name="connsiteY1" fmla="*/ 73369 h 549761"/>
              <a:gd name="connsiteX2" fmla="*/ 2431891 w 2434363"/>
              <a:gd name="connsiteY2" fmla="*/ 549761 h 549761"/>
              <a:gd name="connsiteX3" fmla="*/ 0 w 2434363"/>
              <a:gd name="connsiteY3" fmla="*/ 549761 h 549761"/>
              <a:gd name="connsiteX0" fmla="*/ 2352737 w 2434363"/>
              <a:gd name="connsiteY0" fmla="*/ 980 h 476392"/>
              <a:gd name="connsiteX1" fmla="*/ 2434363 w 2434363"/>
              <a:gd name="connsiteY1" fmla="*/ 0 h 476392"/>
              <a:gd name="connsiteX2" fmla="*/ 2431891 w 2434363"/>
              <a:gd name="connsiteY2" fmla="*/ 476392 h 476392"/>
              <a:gd name="connsiteX3" fmla="*/ 0 w 2434363"/>
              <a:gd name="connsiteY3" fmla="*/ 476392 h 476392"/>
            </a:gdLst>
            <a:ahLst/>
            <a:cxnLst>
              <a:cxn ang="0">
                <a:pos x="connsiteX0" y="connsiteY0"/>
              </a:cxn>
              <a:cxn ang="0">
                <a:pos x="connsiteX1" y="connsiteY1"/>
              </a:cxn>
              <a:cxn ang="0">
                <a:pos x="connsiteX2" y="connsiteY2"/>
              </a:cxn>
              <a:cxn ang="0">
                <a:pos x="connsiteX3" y="connsiteY3"/>
              </a:cxn>
            </a:cxnLst>
            <a:rect l="l" t="t" r="r" b="b"/>
            <a:pathLst>
              <a:path w="2434363" h="476392">
                <a:moveTo>
                  <a:pt x="2352737" y="980"/>
                </a:moveTo>
                <a:lnTo>
                  <a:pt x="2434363" y="0"/>
                </a:lnTo>
                <a:lnTo>
                  <a:pt x="2431891" y="476392"/>
                </a:lnTo>
                <a:lnTo>
                  <a:pt x="0" y="476392"/>
                </a:lnTo>
              </a:path>
            </a:pathLst>
          </a:custGeom>
          <a:ln w="19050" cmpd="sng">
            <a:solidFill>
              <a:schemeClr val="accent2"/>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9" name="Isosceles Triangle 38"/>
          <p:cNvSpPr/>
          <p:nvPr/>
        </p:nvSpPr>
        <p:spPr bwMode="gray">
          <a:xfrm rot="5400000">
            <a:off x="9274276" y="3734376"/>
            <a:ext cx="1910359" cy="171375"/>
          </a:xfrm>
          <a:prstGeom prst="triangle">
            <a:avLst/>
          </a:prstGeom>
          <a:solidFill>
            <a:schemeClr val="bg2"/>
          </a:solidFill>
          <a:ln>
            <a:noFill/>
            <a:headEnd/>
            <a:tailEnd/>
          </a:ln>
          <a:effectLst/>
        </p:spPr>
        <p:style>
          <a:lnRef idx="1">
            <a:schemeClr val="accent5"/>
          </a:lnRef>
          <a:fillRef idx="3">
            <a:schemeClr val="accent5"/>
          </a:fillRef>
          <a:effectRef idx="2">
            <a:schemeClr val="accent5"/>
          </a:effectRef>
          <a:fontRef idx="minor">
            <a:schemeClr val="lt1"/>
          </a:fontRef>
        </p:style>
        <p:txBody>
          <a:bodyPr rot="10800000" vert="eaVert"/>
          <a:lstStyle/>
          <a:p>
            <a:pPr algn="ctr" fontAlgn="base">
              <a:spcBef>
                <a:spcPct val="20000"/>
              </a:spcBef>
              <a:spcAft>
                <a:spcPct val="0"/>
              </a:spcAft>
              <a:buClr>
                <a:srgbClr val="FFFF99"/>
              </a:buClr>
              <a:defRPr/>
            </a:pPr>
            <a:endParaRPr lang="en-US" altLang="en-US" sz="900" b="1" dirty="0">
              <a:solidFill>
                <a:prstClr val="white"/>
              </a:solidFill>
              <a:cs typeface="Arial" pitchFamily="34" charset="0"/>
            </a:endParaRPr>
          </a:p>
        </p:txBody>
      </p:sp>
      <p:sp>
        <p:nvSpPr>
          <p:cNvPr id="40" name="Rectangle 39"/>
          <p:cNvSpPr/>
          <p:nvPr/>
        </p:nvSpPr>
        <p:spPr bwMode="gray">
          <a:xfrm>
            <a:off x="2976563" y="3304030"/>
            <a:ext cx="4357687" cy="623190"/>
          </a:xfrm>
          <a:prstGeom prst="rect">
            <a:avLst/>
          </a:prstGeom>
          <a:noFill/>
          <a:ln w="19050" cap="rnd" cmpd="sng">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20000"/>
              </a:spcBef>
              <a:spcAft>
                <a:spcPct val="0"/>
              </a:spcAft>
            </a:pPr>
            <a:endParaRPr lang="en-US" sz="1050" b="1" dirty="0">
              <a:solidFill>
                <a:prstClr val="white"/>
              </a:solidFill>
            </a:endParaRPr>
          </a:p>
        </p:txBody>
      </p:sp>
      <p:sp>
        <p:nvSpPr>
          <p:cNvPr id="41" name="Freeform 598"/>
          <p:cNvSpPr>
            <a:spLocks noChangeAspect="1" noEditPoints="1"/>
          </p:cNvSpPr>
          <p:nvPr/>
        </p:nvSpPr>
        <p:spPr bwMode="auto">
          <a:xfrm>
            <a:off x="10892342" y="3478225"/>
            <a:ext cx="440505" cy="44050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32"/>
          <p:cNvSpPr>
            <a:spLocks noChangeAspect="1" noEditPoints="1"/>
          </p:cNvSpPr>
          <p:nvPr/>
        </p:nvSpPr>
        <p:spPr bwMode="auto">
          <a:xfrm>
            <a:off x="10893560" y="4062460"/>
            <a:ext cx="438068" cy="43806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365 h 512"/>
              <a:gd name="T12" fmla="*/ 381 w 512"/>
              <a:gd name="T13" fmla="*/ 381 h 512"/>
              <a:gd name="T14" fmla="*/ 373 w 512"/>
              <a:gd name="T15" fmla="*/ 384 h 512"/>
              <a:gd name="T16" fmla="*/ 365 w 512"/>
              <a:gd name="T17" fmla="*/ 381 h 512"/>
              <a:gd name="T18" fmla="*/ 256 w 512"/>
              <a:gd name="T19" fmla="*/ 271 h 512"/>
              <a:gd name="T20" fmla="*/ 146 w 512"/>
              <a:gd name="T21" fmla="*/ 381 h 512"/>
              <a:gd name="T22" fmla="*/ 138 w 512"/>
              <a:gd name="T23" fmla="*/ 384 h 512"/>
              <a:gd name="T24" fmla="*/ 131 w 512"/>
              <a:gd name="T25" fmla="*/ 381 h 512"/>
              <a:gd name="T26" fmla="*/ 131 w 512"/>
              <a:gd name="T27" fmla="*/ 365 h 512"/>
              <a:gd name="T28" fmla="*/ 241 w 512"/>
              <a:gd name="T29" fmla="*/ 256 h 512"/>
              <a:gd name="T30" fmla="*/ 131 w 512"/>
              <a:gd name="T31" fmla="*/ 146 h 512"/>
              <a:gd name="T32" fmla="*/ 131 w 512"/>
              <a:gd name="T33" fmla="*/ 131 h 512"/>
              <a:gd name="T34" fmla="*/ 146 w 512"/>
              <a:gd name="T35" fmla="*/ 131 h 512"/>
              <a:gd name="T36" fmla="*/ 256 w 512"/>
              <a:gd name="T37" fmla="*/ 241 h 512"/>
              <a:gd name="T38" fmla="*/ 365 w 512"/>
              <a:gd name="T39" fmla="*/ 131 h 512"/>
              <a:gd name="T40" fmla="*/ 381 w 512"/>
              <a:gd name="T41" fmla="*/ 131 h 512"/>
              <a:gd name="T42" fmla="*/ 381 w 512"/>
              <a:gd name="T43" fmla="*/ 146 h 512"/>
              <a:gd name="T44" fmla="*/ 271 w 512"/>
              <a:gd name="T45" fmla="*/ 256 h 512"/>
              <a:gd name="T46" fmla="*/ 381 w 512"/>
              <a:gd name="T47" fmla="*/ 3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365"/>
                </a:moveTo>
                <a:cubicBezTo>
                  <a:pt x="385" y="370"/>
                  <a:pt x="385" y="376"/>
                  <a:pt x="381" y="381"/>
                </a:cubicBezTo>
                <a:cubicBezTo>
                  <a:pt x="378" y="383"/>
                  <a:pt x="376" y="384"/>
                  <a:pt x="373" y="384"/>
                </a:cubicBezTo>
                <a:cubicBezTo>
                  <a:pt x="370" y="384"/>
                  <a:pt x="368" y="383"/>
                  <a:pt x="365" y="381"/>
                </a:cubicBezTo>
                <a:cubicBezTo>
                  <a:pt x="256" y="271"/>
                  <a:pt x="256" y="271"/>
                  <a:pt x="256" y="271"/>
                </a:cubicBezTo>
                <a:cubicBezTo>
                  <a:pt x="146" y="381"/>
                  <a:pt x="146" y="381"/>
                  <a:pt x="146" y="381"/>
                </a:cubicBezTo>
                <a:cubicBezTo>
                  <a:pt x="144" y="383"/>
                  <a:pt x="141" y="384"/>
                  <a:pt x="138" y="384"/>
                </a:cubicBezTo>
                <a:cubicBezTo>
                  <a:pt x="136" y="384"/>
                  <a:pt x="133" y="383"/>
                  <a:pt x="131" y="381"/>
                </a:cubicBezTo>
                <a:cubicBezTo>
                  <a:pt x="127" y="376"/>
                  <a:pt x="127" y="370"/>
                  <a:pt x="131" y="365"/>
                </a:cubicBezTo>
                <a:cubicBezTo>
                  <a:pt x="241" y="256"/>
                  <a:pt x="241" y="256"/>
                  <a:pt x="241" y="256"/>
                </a:cubicBezTo>
                <a:cubicBezTo>
                  <a:pt x="131" y="146"/>
                  <a:pt x="131" y="146"/>
                  <a:pt x="131" y="146"/>
                </a:cubicBezTo>
                <a:cubicBezTo>
                  <a:pt x="127" y="142"/>
                  <a:pt x="127" y="135"/>
                  <a:pt x="131" y="131"/>
                </a:cubicBezTo>
                <a:cubicBezTo>
                  <a:pt x="135" y="127"/>
                  <a:pt x="142" y="127"/>
                  <a:pt x="146" y="131"/>
                </a:cubicBezTo>
                <a:cubicBezTo>
                  <a:pt x="256" y="241"/>
                  <a:pt x="256" y="241"/>
                  <a:pt x="256" y="241"/>
                </a:cubicBezTo>
                <a:cubicBezTo>
                  <a:pt x="365" y="131"/>
                  <a:pt x="365" y="131"/>
                  <a:pt x="365" y="131"/>
                </a:cubicBezTo>
                <a:cubicBezTo>
                  <a:pt x="370" y="127"/>
                  <a:pt x="376" y="127"/>
                  <a:pt x="381" y="131"/>
                </a:cubicBezTo>
                <a:cubicBezTo>
                  <a:pt x="385" y="135"/>
                  <a:pt x="385" y="142"/>
                  <a:pt x="381" y="146"/>
                </a:cubicBezTo>
                <a:cubicBezTo>
                  <a:pt x="271" y="256"/>
                  <a:pt x="271" y="256"/>
                  <a:pt x="271" y="256"/>
                </a:cubicBezTo>
                <a:lnTo>
                  <a:pt x="381" y="365"/>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dirty="0"/>
          </a:p>
        </p:txBody>
      </p:sp>
      <p:cxnSp>
        <p:nvCxnSpPr>
          <p:cNvPr id="43" name="Straight Arrow Connector 42"/>
          <p:cNvCxnSpPr/>
          <p:nvPr/>
        </p:nvCxnSpPr>
        <p:spPr>
          <a:xfrm>
            <a:off x="1818860" y="3609753"/>
            <a:ext cx="482184" cy="0"/>
          </a:xfrm>
          <a:prstGeom prst="straightConnector1">
            <a:avLst/>
          </a:prstGeom>
          <a:ln w="19050" cmpd="sng">
            <a:solidFill>
              <a:schemeClr val="accent5"/>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bwMode="gray">
          <a:xfrm>
            <a:off x="7408873" y="3324541"/>
            <a:ext cx="923331" cy="215444"/>
          </a:xfrm>
          <a:prstGeom prst="rect">
            <a:avLst/>
          </a:prstGeom>
          <a:noFill/>
        </p:spPr>
        <p:txBody>
          <a:bodyPr wrap="none" lIns="0" tIns="0" rIns="0" bIns="0" rtlCol="0">
            <a:spAutoFit/>
          </a:bodyPr>
          <a:lstStyle/>
          <a:p>
            <a:pPr algn="ctr" fontAlgn="base">
              <a:spcBef>
                <a:spcPct val="20000"/>
              </a:spcBef>
              <a:spcAft>
                <a:spcPct val="0"/>
              </a:spcAft>
            </a:pPr>
            <a:r>
              <a:rPr lang="en-US" sz="1400" b="1" dirty="0" smtClean="0">
                <a:solidFill>
                  <a:schemeClr val="accent1">
                    <a:lumMod val="75000"/>
                  </a:schemeClr>
                </a:solidFill>
                <a:cs typeface="Arial" pitchFamily="34" charset="0"/>
              </a:rPr>
              <a:t>EXPLORE</a:t>
            </a:r>
            <a:endParaRPr lang="en-US" sz="1400" b="1" dirty="0">
              <a:solidFill>
                <a:schemeClr val="accent1">
                  <a:lumMod val="75000"/>
                </a:schemeClr>
              </a:solidFill>
              <a:cs typeface="Arial" pitchFamily="34" charset="0"/>
            </a:endParaRPr>
          </a:p>
        </p:txBody>
      </p:sp>
      <p:sp>
        <p:nvSpPr>
          <p:cNvPr id="45" name="TextBox 44"/>
          <p:cNvSpPr txBox="1"/>
          <p:nvPr/>
        </p:nvSpPr>
        <p:spPr bwMode="gray">
          <a:xfrm>
            <a:off x="7408873" y="4221617"/>
            <a:ext cx="878447" cy="215444"/>
          </a:xfrm>
          <a:prstGeom prst="rect">
            <a:avLst/>
          </a:prstGeom>
          <a:noFill/>
        </p:spPr>
        <p:txBody>
          <a:bodyPr wrap="none" lIns="0" tIns="0" rIns="0" bIns="0" rtlCol="0">
            <a:spAutoFit/>
          </a:bodyPr>
          <a:lstStyle/>
          <a:p>
            <a:pPr algn="ctr" fontAlgn="base">
              <a:spcBef>
                <a:spcPct val="20000"/>
              </a:spcBef>
              <a:spcAft>
                <a:spcPct val="0"/>
              </a:spcAft>
            </a:pPr>
            <a:r>
              <a:rPr lang="en-US" sz="1400" b="1" dirty="0" smtClean="0">
                <a:solidFill>
                  <a:schemeClr val="accent2">
                    <a:lumMod val="75000"/>
                  </a:schemeClr>
                </a:solidFill>
                <a:cs typeface="Arial" pitchFamily="34" charset="0"/>
              </a:rPr>
              <a:t>EXPLOIT</a:t>
            </a:r>
            <a:endParaRPr lang="en-US" sz="1400" b="1" dirty="0">
              <a:solidFill>
                <a:schemeClr val="accent2">
                  <a:lumMod val="75000"/>
                </a:schemeClr>
              </a:solidFill>
              <a:cs typeface="Arial" pitchFamily="34" charset="0"/>
            </a:endParaRPr>
          </a:p>
        </p:txBody>
      </p:sp>
      <p:sp>
        <p:nvSpPr>
          <p:cNvPr id="47" name="TextBox 46"/>
          <p:cNvSpPr txBox="1"/>
          <p:nvPr/>
        </p:nvSpPr>
        <p:spPr>
          <a:xfrm>
            <a:off x="7138989" y="5935530"/>
            <a:ext cx="1812560" cy="215444"/>
          </a:xfrm>
          <a:prstGeom prst="rect">
            <a:avLst/>
          </a:prstGeom>
          <a:noFill/>
        </p:spPr>
        <p:txBody>
          <a:bodyPr wrap="square" lIns="0" tIns="0" rIns="0" bIns="0" rtlCol="0">
            <a:spAutoFit/>
          </a:bodyPr>
          <a:lstStyle/>
          <a:p>
            <a:pPr algn="ctr" fontAlgn="base">
              <a:spcBef>
                <a:spcPct val="20000"/>
              </a:spcBef>
              <a:spcAft>
                <a:spcPct val="0"/>
              </a:spcAft>
            </a:pPr>
            <a:r>
              <a:rPr lang="en-US" sz="1400" b="1" dirty="0" smtClean="0">
                <a:solidFill>
                  <a:schemeClr val="accent5"/>
                </a:solidFill>
                <a:cs typeface="Arial" pitchFamily="34" charset="0"/>
              </a:rPr>
              <a:t>Feedback Loop</a:t>
            </a:r>
          </a:p>
        </p:txBody>
      </p:sp>
    </p:spTree>
    <p:extLst>
      <p:ext uri="{BB962C8B-B14F-4D97-AF65-F5344CB8AC3E}">
        <p14:creationId xmlns:p14="http://schemas.microsoft.com/office/powerpoint/2010/main" val="17902337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bzi_cho_glb_ho_2190_lo.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900" y="4896611"/>
            <a:ext cx="2493964" cy="1364678"/>
          </a:xfrm>
          <a:prstGeom prst="rect">
            <a:avLst/>
          </a:prstGeom>
        </p:spPr>
      </p:pic>
      <p:sp>
        <p:nvSpPr>
          <p:cNvPr id="2" name="Title 1"/>
          <p:cNvSpPr>
            <a:spLocks noGrp="1"/>
          </p:cNvSpPr>
          <p:nvPr>
            <p:ph type="title"/>
          </p:nvPr>
        </p:nvSpPr>
        <p:spPr>
          <a:xfrm>
            <a:off x="469900" y="402586"/>
            <a:ext cx="11252200" cy="698501"/>
          </a:xfrm>
        </p:spPr>
        <p:txBody>
          <a:bodyPr/>
          <a:lstStyle/>
          <a:p>
            <a:r>
              <a:rPr lang="en-US" dirty="0"/>
              <a:t>Explore/Exploit in Action</a:t>
            </a:r>
          </a:p>
        </p:txBody>
      </p:sp>
      <p:sp>
        <p:nvSpPr>
          <p:cNvPr id="4" name="Pentagon 3"/>
          <p:cNvSpPr/>
          <p:nvPr/>
        </p:nvSpPr>
        <p:spPr bwMode="gray">
          <a:xfrm>
            <a:off x="3089565" y="1257732"/>
            <a:ext cx="4472246" cy="1364679"/>
          </a:xfrm>
          <a:prstGeom prst="homePlate">
            <a:avLst>
              <a:gd name="adj" fmla="val 20937"/>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5" name="Title 1"/>
          <p:cNvSpPr txBox="1">
            <a:spLocks/>
          </p:cNvSpPr>
          <p:nvPr/>
        </p:nvSpPr>
        <p:spPr bwMode="gray">
          <a:xfrm>
            <a:off x="3089565"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6" name="Title 1"/>
          <p:cNvSpPr txBox="1">
            <a:spLocks/>
          </p:cNvSpPr>
          <p:nvPr/>
        </p:nvSpPr>
        <p:spPr bwMode="gray">
          <a:xfrm>
            <a:off x="7659524" y="947250"/>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7" name="Rectangle 6"/>
          <p:cNvSpPr/>
          <p:nvPr/>
        </p:nvSpPr>
        <p:spPr bwMode="gray">
          <a:xfrm>
            <a:off x="7659524" y="1257732"/>
            <a:ext cx="4062575" cy="1364679"/>
          </a:xfrm>
          <a:prstGeom prst="rect">
            <a:avLst/>
          </a:prstGeom>
          <a:solidFill>
            <a:schemeClr val="bg1"/>
          </a:solidFill>
          <a:ln w="952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8" name="Content Placeholder 1"/>
          <p:cNvSpPr txBox="1">
            <a:spLocks/>
          </p:cNvSpPr>
          <p:nvPr/>
        </p:nvSpPr>
        <p:spPr>
          <a:xfrm>
            <a:off x="3191979" y="1312958"/>
            <a:ext cx="4109610" cy="461665"/>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Higher than industry average attrition rates</a:t>
            </a:r>
          </a:p>
        </p:txBody>
      </p:sp>
      <p:sp>
        <p:nvSpPr>
          <p:cNvPr id="9" name="Content Placeholder 1"/>
          <p:cNvSpPr txBox="1">
            <a:spLocks/>
          </p:cNvSpPr>
          <p:nvPr/>
        </p:nvSpPr>
        <p:spPr>
          <a:xfrm>
            <a:off x="7740528" y="1312958"/>
            <a:ext cx="3943584" cy="692497"/>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key segments and matched them to offers, e.g</a:t>
            </a:r>
            <a:r>
              <a:rPr lang="en-US" sz="1500" dirty="0" smtClean="0"/>
              <a:t>., bill </a:t>
            </a:r>
            <a:r>
              <a:rPr lang="en-US" sz="1500" dirty="0"/>
              <a:t>reduction, new headset, free minutes, etc.</a:t>
            </a:r>
          </a:p>
        </p:txBody>
      </p:sp>
      <p:sp>
        <p:nvSpPr>
          <p:cNvPr id="10" name="Pentagon 9"/>
          <p:cNvSpPr/>
          <p:nvPr/>
        </p:nvSpPr>
        <p:spPr bwMode="gray">
          <a:xfrm>
            <a:off x="3089565" y="3064960"/>
            <a:ext cx="4472246" cy="1364679"/>
          </a:xfrm>
          <a:prstGeom prst="homePlate">
            <a:avLst>
              <a:gd name="adj" fmla="val 20937"/>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1" name="Title 1"/>
          <p:cNvSpPr txBox="1">
            <a:spLocks/>
          </p:cNvSpPr>
          <p:nvPr/>
        </p:nvSpPr>
        <p:spPr bwMode="gray">
          <a:xfrm>
            <a:off x="3089565"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2" name="Title 1"/>
          <p:cNvSpPr txBox="1">
            <a:spLocks/>
          </p:cNvSpPr>
          <p:nvPr/>
        </p:nvSpPr>
        <p:spPr bwMode="gray">
          <a:xfrm>
            <a:off x="7659524" y="275447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3" name="Rectangle 12"/>
          <p:cNvSpPr/>
          <p:nvPr/>
        </p:nvSpPr>
        <p:spPr bwMode="gray">
          <a:xfrm>
            <a:off x="7659524" y="3064960"/>
            <a:ext cx="4062575" cy="1364679"/>
          </a:xfrm>
          <a:prstGeom prst="rect">
            <a:avLst/>
          </a:prstGeom>
          <a:solidFill>
            <a:schemeClr val="bg1"/>
          </a:solidFill>
          <a:ln w="9525" cmpd="sng"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4" name="Content Placeholder 1"/>
          <p:cNvSpPr txBox="1">
            <a:spLocks/>
          </p:cNvSpPr>
          <p:nvPr/>
        </p:nvSpPr>
        <p:spPr>
          <a:xfrm>
            <a:off x="3191979" y="3120186"/>
            <a:ext cx="4109610" cy="461665"/>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Reduce Medicaid fraud through identifying and “treating” Opioid abusers</a:t>
            </a:r>
          </a:p>
        </p:txBody>
      </p:sp>
      <p:sp>
        <p:nvSpPr>
          <p:cNvPr id="15" name="Content Placeholder 1"/>
          <p:cNvSpPr txBox="1">
            <a:spLocks/>
          </p:cNvSpPr>
          <p:nvPr/>
        </p:nvSpPr>
        <p:spPr>
          <a:xfrm>
            <a:off x="7740528" y="3120186"/>
            <a:ext cx="3943584" cy="1154162"/>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Reduced Opioid abusers through detection, segmentation and </a:t>
            </a:r>
            <a:r>
              <a:rPr lang="en-US" sz="1500" dirty="0" smtClean="0"/>
              <a:t>explore/exploit.  Treatments include pharmacy lock in, care management </a:t>
            </a:r>
            <a:r>
              <a:rPr lang="en-US" sz="1500" dirty="0" err="1" smtClean="0"/>
              <a:t>etc</a:t>
            </a:r>
            <a:endParaRPr lang="en-US" sz="1500" dirty="0"/>
          </a:p>
        </p:txBody>
      </p:sp>
      <p:sp>
        <p:nvSpPr>
          <p:cNvPr id="16" name="Pentagon 15"/>
          <p:cNvSpPr/>
          <p:nvPr/>
        </p:nvSpPr>
        <p:spPr bwMode="gray">
          <a:xfrm>
            <a:off x="3089565" y="4896610"/>
            <a:ext cx="4472246" cy="1364679"/>
          </a:xfrm>
          <a:prstGeom prst="homePlate">
            <a:avLst>
              <a:gd name="adj" fmla="val 20937"/>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17" name="Title 1"/>
          <p:cNvSpPr txBox="1">
            <a:spLocks/>
          </p:cNvSpPr>
          <p:nvPr/>
        </p:nvSpPr>
        <p:spPr bwMode="gray">
          <a:xfrm>
            <a:off x="3089565"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Problem</a:t>
            </a:r>
            <a:endParaRPr lang="en-US" sz="1500" b="1" dirty="0">
              <a:solidFill>
                <a:srgbClr val="000000"/>
              </a:solidFill>
            </a:endParaRPr>
          </a:p>
        </p:txBody>
      </p:sp>
      <p:sp>
        <p:nvSpPr>
          <p:cNvPr id="18" name="Title 1"/>
          <p:cNvSpPr txBox="1">
            <a:spLocks/>
          </p:cNvSpPr>
          <p:nvPr/>
        </p:nvSpPr>
        <p:spPr bwMode="gray">
          <a:xfrm>
            <a:off x="7659524" y="4586128"/>
            <a:ext cx="2636967"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smtClean="0">
                <a:solidFill>
                  <a:srgbClr val="000000"/>
                </a:solidFill>
              </a:rPr>
              <a:t>Result</a:t>
            </a:r>
            <a:endParaRPr lang="en-US" sz="1500" b="1" dirty="0">
              <a:solidFill>
                <a:srgbClr val="000000"/>
              </a:solidFill>
            </a:endParaRPr>
          </a:p>
        </p:txBody>
      </p:sp>
      <p:sp>
        <p:nvSpPr>
          <p:cNvPr id="19" name="Rectangle 18"/>
          <p:cNvSpPr/>
          <p:nvPr/>
        </p:nvSpPr>
        <p:spPr bwMode="gray">
          <a:xfrm>
            <a:off x="7659524" y="4896610"/>
            <a:ext cx="4062575" cy="1364679"/>
          </a:xfrm>
          <a:prstGeom prst="rect">
            <a:avLst/>
          </a:prstGeom>
          <a:solidFill>
            <a:schemeClr val="bg1"/>
          </a:solidFill>
          <a:ln w="9525" cmpd="sng"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500" b="1" dirty="0" smtClean="0">
              <a:solidFill>
                <a:schemeClr val="bg1"/>
              </a:solidFill>
            </a:endParaRPr>
          </a:p>
        </p:txBody>
      </p:sp>
      <p:sp>
        <p:nvSpPr>
          <p:cNvPr id="20" name="Content Placeholder 1"/>
          <p:cNvSpPr txBox="1">
            <a:spLocks/>
          </p:cNvSpPr>
          <p:nvPr/>
        </p:nvSpPr>
        <p:spPr>
          <a:xfrm>
            <a:off x="3191979" y="4951836"/>
            <a:ext cx="4109610" cy="692497"/>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High rates of fraud and non-compliance resulting in large numbers of people in default</a:t>
            </a:r>
          </a:p>
        </p:txBody>
      </p:sp>
      <p:sp>
        <p:nvSpPr>
          <p:cNvPr id="21" name="Content Placeholder 1"/>
          <p:cNvSpPr txBox="1">
            <a:spLocks/>
          </p:cNvSpPr>
          <p:nvPr/>
        </p:nvSpPr>
        <p:spPr>
          <a:xfrm>
            <a:off x="7740528" y="4951836"/>
            <a:ext cx="3943584" cy="923330"/>
          </a:xfrm>
          <a:prstGeom prst="rect">
            <a:avLst/>
          </a:prstGeom>
        </p:spPr>
        <p:txBody>
          <a:bodyPr wrap="square" lIns="0" tIns="0" rIns="0" bIns="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600"/>
              </a:spcAft>
            </a:pPr>
            <a:r>
              <a:rPr lang="en-US" sz="1500" dirty="0"/>
              <a:t>Identified segments who responded well to </a:t>
            </a:r>
            <a:r>
              <a:rPr lang="en-US" sz="1500" dirty="0" smtClean="0"/>
              <a:t>soft-touch </a:t>
            </a:r>
            <a:r>
              <a:rPr lang="en-US" sz="1500" dirty="0"/>
              <a:t>“nudges” and other segments who require call or visits from collection personal</a:t>
            </a:r>
          </a:p>
        </p:txBody>
      </p:sp>
      <p:sp>
        <p:nvSpPr>
          <p:cNvPr id="23" name="Title 1"/>
          <p:cNvSpPr txBox="1">
            <a:spLocks/>
          </p:cNvSpPr>
          <p:nvPr/>
        </p:nvSpPr>
        <p:spPr bwMode="gray">
          <a:xfrm>
            <a:off x="469900" y="2754478"/>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1">
                    <a:lumMod val="75000"/>
                  </a:schemeClr>
                </a:solidFill>
              </a:rPr>
              <a:t>Healthcare provider</a:t>
            </a:r>
          </a:p>
        </p:txBody>
      </p:sp>
      <p:sp>
        <p:nvSpPr>
          <p:cNvPr id="30" name="Title 1"/>
          <p:cNvSpPr txBox="1">
            <a:spLocks/>
          </p:cNvSpPr>
          <p:nvPr/>
        </p:nvSpPr>
        <p:spPr bwMode="gray">
          <a:xfrm>
            <a:off x="469900" y="4586129"/>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5"/>
                </a:solidFill>
              </a:rPr>
              <a:t>Government entity</a:t>
            </a:r>
          </a:p>
        </p:txBody>
      </p:sp>
      <p:sp>
        <p:nvSpPr>
          <p:cNvPr id="33" name="Title 1"/>
          <p:cNvSpPr txBox="1">
            <a:spLocks/>
          </p:cNvSpPr>
          <p:nvPr/>
        </p:nvSpPr>
        <p:spPr bwMode="gray">
          <a:xfrm>
            <a:off x="469900" y="947251"/>
            <a:ext cx="2493963" cy="2308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500" b="1" dirty="0">
                <a:solidFill>
                  <a:schemeClr val="accent3">
                    <a:lumMod val="75000"/>
                  </a:schemeClr>
                </a:solidFill>
              </a:rPr>
              <a:t>Telecom company</a:t>
            </a:r>
          </a:p>
        </p:txBody>
      </p:sp>
      <p:pic>
        <p:nvPicPr>
          <p:cNvPr id="29" name="Picture 28" descr="ind_lsh_glb_ho_2256_l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00" y="3064961"/>
            <a:ext cx="2493964" cy="1364678"/>
          </a:xfrm>
          <a:prstGeom prst="rect">
            <a:avLst/>
          </a:prstGeom>
        </p:spPr>
      </p:pic>
      <p:pic>
        <p:nvPicPr>
          <p:cNvPr id="31" name="Picture 30" descr="ind_TMT_glb_ho_2341_lo.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900" y="1257732"/>
            <a:ext cx="2493964" cy="1364679"/>
          </a:xfrm>
          <a:prstGeom prst="rect">
            <a:avLst/>
          </a:prstGeom>
        </p:spPr>
      </p:pic>
    </p:spTree>
    <p:extLst>
      <p:ext uri="{BB962C8B-B14F-4D97-AF65-F5344CB8AC3E}">
        <p14:creationId xmlns:p14="http://schemas.microsoft.com/office/powerpoint/2010/main" val="9474457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How are analytics current being leveraged?</a:t>
            </a:r>
          </a:p>
        </p:txBody>
      </p:sp>
      <p:graphicFrame>
        <p:nvGraphicFramePr>
          <p:cNvPr id="3" name="Chart 2"/>
          <p:cNvGraphicFramePr/>
          <p:nvPr>
            <p:extLst>
              <p:ext uri="{D42A27DB-BD31-4B8C-83A1-F6EECF244321}">
                <p14:modId xmlns:p14="http://schemas.microsoft.com/office/powerpoint/2010/main" val="1142502015"/>
              </p:ext>
            </p:extLst>
          </p:nvPr>
        </p:nvGraphicFramePr>
        <p:xfrm>
          <a:off x="4294905" y="917026"/>
          <a:ext cx="7316354" cy="5178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85182936"/>
              </p:ext>
            </p:extLst>
          </p:nvPr>
        </p:nvGraphicFramePr>
        <p:xfrm>
          <a:off x="345203" y="1033526"/>
          <a:ext cx="4212937" cy="5062470"/>
        </p:xfrm>
        <a:graphic>
          <a:graphicData uri="http://schemas.openxmlformats.org/drawingml/2006/table">
            <a:tbl>
              <a:tblPr firstRow="1" bandRow="1">
                <a:tableStyleId>{5C22544A-7EE6-4342-B048-85BDC9FD1C3A}</a:tableStyleId>
              </a:tblPr>
              <a:tblGrid>
                <a:gridCol w="4212937">
                  <a:extLst>
                    <a:ext uri="{9D8B030D-6E8A-4147-A177-3AD203B41FA5}">
                      <a16:colId xmlns:a16="http://schemas.microsoft.com/office/drawing/2014/main" val="20000"/>
                    </a:ext>
                  </a:extLst>
                </a:gridCol>
              </a:tblGrid>
              <a:tr h="10124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Verdana"/>
                          <a:cs typeface="Verdana"/>
                        </a:rPr>
                        <a:t>Provide requested reports </a:t>
                      </a:r>
                      <a:br>
                        <a:rPr lang="en-US" sz="1800" b="0" dirty="0" smtClean="0">
                          <a:solidFill>
                            <a:srgbClr val="000000"/>
                          </a:solidFill>
                          <a:latin typeface="Verdana"/>
                          <a:cs typeface="Verdana"/>
                        </a:rPr>
                      </a:br>
                      <a:r>
                        <a:rPr lang="en-US" sz="1800" b="0" dirty="0" smtClean="0">
                          <a:solidFill>
                            <a:srgbClr val="000000"/>
                          </a:solidFill>
                          <a:latin typeface="Verdana"/>
                          <a:cs typeface="Verdana"/>
                        </a:rPr>
                        <a:t>to the enterprise</a:t>
                      </a:r>
                      <a:r>
                        <a:rPr lang="en-US" sz="1800" b="0" dirty="0" smtClean="0">
                          <a:latin typeface="Verdana"/>
                          <a:cs typeface="Verdana"/>
                        </a:rPr>
                        <a:t> </a:t>
                      </a:r>
                      <a:endParaRPr lang="en-GB" sz="1800" b="0" dirty="0" smtClean="0">
                        <a:latin typeface="Verdana"/>
                        <a:cs typeface="Verdana"/>
                      </a:endParaRP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4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Verdana"/>
                          <a:cs typeface="Verdana"/>
                        </a:rPr>
                        <a:t>Gather and aggregate </a:t>
                      </a:r>
                      <a:br>
                        <a:rPr lang="en-US" sz="1800" b="0" dirty="0" smtClean="0">
                          <a:solidFill>
                            <a:srgbClr val="000000"/>
                          </a:solidFill>
                          <a:latin typeface="Verdana"/>
                          <a:cs typeface="Verdana"/>
                        </a:rPr>
                      </a:br>
                      <a:r>
                        <a:rPr lang="en-US" sz="1800" b="0" dirty="0" smtClean="0">
                          <a:solidFill>
                            <a:srgbClr val="000000"/>
                          </a:solidFill>
                          <a:latin typeface="Verdana"/>
                          <a:cs typeface="Verdana"/>
                        </a:rPr>
                        <a:t>enterprise data</a:t>
                      </a:r>
                      <a:endParaRPr lang="en-GB" sz="1800" b="0" dirty="0" smtClean="0">
                        <a:latin typeface="Verdana"/>
                        <a:cs typeface="Verdana"/>
                      </a:endParaRPr>
                    </a:p>
                  </a:txBody>
                  <a:tcPr anchor="ctr">
                    <a:lnL w="12700" cmpd="sng">
                      <a:noFill/>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24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Verdana"/>
                          <a:cs typeface="Verdana"/>
                        </a:rPr>
                        <a:t>Analyze historical data </a:t>
                      </a:r>
                      <a:br>
                        <a:rPr lang="en-US" sz="1800" b="0" dirty="0" smtClean="0">
                          <a:solidFill>
                            <a:srgbClr val="000000"/>
                          </a:solidFill>
                          <a:latin typeface="Verdana"/>
                          <a:cs typeface="Verdana"/>
                        </a:rPr>
                      </a:br>
                      <a:r>
                        <a:rPr lang="en-US" sz="1800" b="0" dirty="0" smtClean="0">
                          <a:solidFill>
                            <a:srgbClr val="000000"/>
                          </a:solidFill>
                          <a:latin typeface="Verdana"/>
                          <a:cs typeface="Verdana"/>
                        </a:rPr>
                        <a:t>to discover trends</a:t>
                      </a:r>
                      <a:endParaRPr lang="en-GB" sz="1800" b="0" dirty="0" smtClean="0">
                        <a:latin typeface="Verdana"/>
                        <a:cs typeface="Verdana"/>
                      </a:endParaRP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24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Verdana"/>
                          <a:cs typeface="Verdana"/>
                        </a:rPr>
                        <a:t>Develop and deliver business</a:t>
                      </a:r>
                      <a:r>
                        <a:rPr lang="en-US" sz="1800" b="0" baseline="0" dirty="0" smtClean="0">
                          <a:solidFill>
                            <a:srgbClr val="000000"/>
                          </a:solidFill>
                          <a:latin typeface="Verdana"/>
                          <a:cs typeface="Verdana"/>
                        </a:rPr>
                        <a:t> </a:t>
                      </a:r>
                      <a:r>
                        <a:rPr lang="en-US" sz="1800" b="0" dirty="0" smtClean="0">
                          <a:solidFill>
                            <a:srgbClr val="000000"/>
                          </a:solidFill>
                          <a:latin typeface="Verdana"/>
                          <a:cs typeface="Verdana"/>
                        </a:rPr>
                        <a:t>insights to help enterprise</a:t>
                      </a:r>
                      <a:r>
                        <a:rPr lang="en-US" sz="1800" b="0" baseline="0" dirty="0" smtClean="0">
                          <a:solidFill>
                            <a:srgbClr val="000000"/>
                          </a:solidFill>
                          <a:latin typeface="Verdana"/>
                          <a:cs typeface="Verdana"/>
                        </a:rPr>
                        <a:t> </a:t>
                      </a:r>
                      <a:r>
                        <a:rPr lang="en-US" sz="1800" b="0" dirty="0" smtClean="0">
                          <a:solidFill>
                            <a:srgbClr val="000000"/>
                          </a:solidFill>
                          <a:latin typeface="Verdana"/>
                          <a:cs typeface="Verdana"/>
                        </a:rPr>
                        <a:t>leaders run the business more effectively</a:t>
                      </a:r>
                      <a:endParaRPr lang="en-GB" sz="1800" b="0" dirty="0" smtClean="0">
                        <a:latin typeface="Verdana"/>
                        <a:cs typeface="Verdana"/>
                      </a:endParaRP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124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Verdana"/>
                          <a:cs typeface="Verdana"/>
                        </a:rPr>
                        <a:t>Perform predictive analytics </a:t>
                      </a:r>
                      <a:br>
                        <a:rPr lang="en-US" sz="1800" b="0" dirty="0" smtClean="0">
                          <a:solidFill>
                            <a:srgbClr val="000000"/>
                          </a:solidFill>
                          <a:latin typeface="Verdana"/>
                          <a:cs typeface="Verdana"/>
                        </a:rPr>
                      </a:br>
                      <a:r>
                        <a:rPr lang="en-US" sz="1800" b="0" dirty="0" smtClean="0">
                          <a:solidFill>
                            <a:srgbClr val="000000"/>
                          </a:solidFill>
                          <a:latin typeface="Verdana"/>
                          <a:cs typeface="Verdana"/>
                        </a:rPr>
                        <a:t>and/or optimization</a:t>
                      </a:r>
                      <a:endParaRPr lang="en-GB" sz="1800" b="0" dirty="0" smtClean="0">
                        <a:latin typeface="Verdana"/>
                        <a:cs typeface="Verdana"/>
                      </a:endParaRP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8" name="Text Placeholder 7"/>
          <p:cNvSpPr txBox="1">
            <a:spLocks/>
          </p:cNvSpPr>
          <p:nvPr/>
        </p:nvSpPr>
        <p:spPr>
          <a:xfrm>
            <a:off x="469900" y="6164826"/>
            <a:ext cx="1417055" cy="153888"/>
          </a:xfrm>
          <a:prstGeom prst="rect">
            <a:avLst/>
          </a:prstGeom>
        </p:spPr>
        <p:txBody>
          <a:bodyPr vert="horz" wrap="none" lIns="0" tIns="0" rIns="0" bIns="0" rtlCol="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000" dirty="0" smtClean="0">
                <a:solidFill>
                  <a:schemeClr val="tx2"/>
                </a:solidFill>
              </a:rPr>
              <a:t>Deloitte Client Survey</a:t>
            </a:r>
          </a:p>
        </p:txBody>
      </p:sp>
      <p:grpSp>
        <p:nvGrpSpPr>
          <p:cNvPr id="13" name="Group 12"/>
          <p:cNvGrpSpPr/>
          <p:nvPr/>
        </p:nvGrpSpPr>
        <p:grpSpPr>
          <a:xfrm>
            <a:off x="9465135" y="5229104"/>
            <a:ext cx="2310939" cy="850031"/>
            <a:chOff x="9352423" y="5229104"/>
            <a:chExt cx="2310939" cy="850031"/>
          </a:xfrm>
        </p:grpSpPr>
        <p:sp>
          <p:nvSpPr>
            <p:cNvPr id="9" name="Text Placeholder 7"/>
            <p:cNvSpPr txBox="1">
              <a:spLocks/>
            </p:cNvSpPr>
            <p:nvPr/>
          </p:nvSpPr>
          <p:spPr>
            <a:xfrm>
              <a:off x="9741109" y="5279660"/>
              <a:ext cx="1563624" cy="184666"/>
            </a:xfrm>
            <a:prstGeom prst="rect">
              <a:avLst/>
            </a:prstGeom>
          </p:spPr>
          <p:txBody>
            <a:bodyPr vert="horz" wrap="square" lIns="0" tIns="0" rIns="0" bIns="0" rtlCol="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200" b="1" dirty="0" smtClean="0">
                  <a:solidFill>
                    <a:schemeClr val="tx2"/>
                  </a:solidFill>
                </a:rPr>
                <a:t>Perform currently</a:t>
              </a:r>
              <a:endParaRPr lang="en-US" sz="1200" b="1" dirty="0">
                <a:solidFill>
                  <a:schemeClr val="tx2"/>
                </a:solidFill>
              </a:endParaRPr>
            </a:p>
          </p:txBody>
        </p:sp>
        <p:sp>
          <p:nvSpPr>
            <p:cNvPr id="10" name="Rectangle 9"/>
            <p:cNvSpPr/>
            <p:nvPr/>
          </p:nvSpPr>
          <p:spPr bwMode="gray">
            <a:xfrm>
              <a:off x="9352423" y="5229104"/>
              <a:ext cx="311326" cy="285779"/>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dirty="0" smtClean="0">
                <a:solidFill>
                  <a:schemeClr val="bg1"/>
                </a:solidFill>
              </a:endParaRPr>
            </a:p>
          </p:txBody>
        </p:sp>
        <p:sp>
          <p:nvSpPr>
            <p:cNvPr id="11" name="Text Placeholder 7"/>
            <p:cNvSpPr txBox="1">
              <a:spLocks/>
            </p:cNvSpPr>
            <p:nvPr/>
          </p:nvSpPr>
          <p:spPr>
            <a:xfrm>
              <a:off x="9741109" y="5709803"/>
              <a:ext cx="1922253" cy="369332"/>
            </a:xfrm>
            <a:prstGeom prst="rect">
              <a:avLst/>
            </a:prstGeom>
          </p:spPr>
          <p:txBody>
            <a:bodyPr vert="horz" wrap="square" lIns="0" tIns="0" rIns="0" bIns="0" rtlCol="0">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200" b="1" dirty="0" smtClean="0">
                  <a:solidFill>
                    <a:schemeClr val="tx2"/>
                  </a:solidFill>
                </a:rPr>
                <a:t>Anticipate performing in two years</a:t>
              </a:r>
              <a:endParaRPr lang="en-US" sz="1200" b="1" dirty="0">
                <a:solidFill>
                  <a:schemeClr val="tx2"/>
                </a:solidFill>
              </a:endParaRPr>
            </a:p>
          </p:txBody>
        </p:sp>
        <p:sp>
          <p:nvSpPr>
            <p:cNvPr id="12" name="Rectangle 11"/>
            <p:cNvSpPr/>
            <p:nvPr/>
          </p:nvSpPr>
          <p:spPr bwMode="gray">
            <a:xfrm>
              <a:off x="9352423" y="5663651"/>
              <a:ext cx="311326" cy="285779"/>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dirty="0" smtClean="0">
                <a:solidFill>
                  <a:schemeClr val="bg1"/>
                </a:solidFill>
              </a:endParaRPr>
            </a:p>
          </p:txBody>
        </p:sp>
      </p:grpSp>
    </p:spTree>
    <p:extLst>
      <p:ext uri="{BB962C8B-B14F-4D97-AF65-F5344CB8AC3E}">
        <p14:creationId xmlns:p14="http://schemas.microsoft.com/office/powerpoint/2010/main" val="40673438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roadblocks?</a:t>
            </a:r>
          </a:p>
        </p:txBody>
      </p:sp>
      <p:graphicFrame>
        <p:nvGraphicFramePr>
          <p:cNvPr id="3" name="Content Placeholder 9"/>
          <p:cNvGraphicFramePr>
            <a:graphicFrameLocks/>
          </p:cNvGraphicFramePr>
          <p:nvPr>
            <p:extLst>
              <p:ext uri="{D42A27DB-BD31-4B8C-83A1-F6EECF244321}">
                <p14:modId xmlns:p14="http://schemas.microsoft.com/office/powerpoint/2010/main" val="807617003"/>
              </p:ext>
            </p:extLst>
          </p:nvPr>
        </p:nvGraphicFramePr>
        <p:xfrm>
          <a:off x="3585029" y="1033525"/>
          <a:ext cx="8432800" cy="5280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53889470"/>
              </p:ext>
            </p:extLst>
          </p:nvPr>
        </p:nvGraphicFramePr>
        <p:xfrm>
          <a:off x="345203" y="1033526"/>
          <a:ext cx="4212937" cy="5280191"/>
        </p:xfrm>
        <a:graphic>
          <a:graphicData uri="http://schemas.openxmlformats.org/drawingml/2006/table">
            <a:tbl>
              <a:tblPr firstRow="1" bandRow="1">
                <a:tableStyleId>{5C22544A-7EE6-4342-B048-85BDC9FD1C3A}</a:tableStyleId>
              </a:tblPr>
              <a:tblGrid>
                <a:gridCol w="4212937">
                  <a:extLst>
                    <a:ext uri="{9D8B030D-6E8A-4147-A177-3AD203B41FA5}">
                      <a16:colId xmlns:a16="http://schemas.microsoft.com/office/drawing/2014/main" val="20000"/>
                    </a:ext>
                  </a:extLst>
                </a:gridCol>
              </a:tblGrid>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Data reliability and consistency</a:t>
                      </a: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Supporting technology platform</a:t>
                      </a:r>
                    </a:p>
                  </a:txBody>
                  <a:tcPr anchor="ctr">
                    <a:lnL w="12700" cmpd="sng">
                      <a:noFill/>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Understanding of business background</a:t>
                      </a: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Access to skilled talent</a:t>
                      </a: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Securing financial resources for required investment</a:t>
                      </a: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Data availability</a:t>
                      </a: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43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cs typeface="Verdana"/>
                        </a:rPr>
                        <a:t>Absence of leadership focus</a:t>
                      </a:r>
                    </a:p>
                  </a:txBody>
                  <a:tcPr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7894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5325" y="4102100"/>
            <a:ext cx="8555263" cy="2197101"/>
          </a:xfrm>
        </p:spPr>
        <p:txBody>
          <a:bodyPr>
            <a:noAutofit/>
          </a:bodyPr>
          <a:lstStyle/>
          <a:p>
            <a:r>
              <a:rPr lang="en-US" sz="1000" b="1" dirty="0">
                <a:solidFill>
                  <a:schemeClr val="bg1"/>
                </a:solidFill>
              </a:rPr>
              <a:t>About Deloitte</a:t>
            </a:r>
            <a:r>
              <a:rPr lang="en-US" sz="1000" dirty="0">
                <a:solidFill>
                  <a:schemeClr val="bg1"/>
                </a:solidFill>
              </a:rPr>
              <a:t/>
            </a:r>
            <a:br>
              <a:rPr lang="en-US" sz="1000" dirty="0">
                <a:solidFill>
                  <a:schemeClr val="bg1"/>
                </a:solidFill>
              </a:rPr>
            </a:br>
            <a:r>
              <a:rPr lang="en-US" sz="1000" dirty="0">
                <a:solidFill>
                  <a:schemeClr val="bg1"/>
                </a:solidFill>
              </a:rPr>
              <a:t>Deloitte refers to one or more of Deloitte </a:t>
            </a:r>
            <a:r>
              <a:rPr lang="en-US" sz="1000" noProof="1">
                <a:solidFill>
                  <a:schemeClr val="bg1"/>
                </a:solidFill>
              </a:rPr>
              <a:t>Touche</a:t>
            </a:r>
            <a:r>
              <a:rPr lang="en-US" sz="1000" dirty="0">
                <a:solidFill>
                  <a:schemeClr val="bg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lang="en-US" sz="1000" dirty="0">
                <a:solidFill>
                  <a:schemeClr val="bg1"/>
                </a:solidFill>
                <a:hlinkClick r:id="rId3"/>
              </a:rPr>
              <a:t>www.deloitte.com/about</a:t>
            </a:r>
            <a:r>
              <a:rPr lang="en-US" sz="1000" dirty="0">
                <a:solidFill>
                  <a:schemeClr val="bg1"/>
                </a:solidFill>
              </a:rPr>
              <a:t> to learn more about our global network of member </a:t>
            </a:r>
            <a:r>
              <a:rPr lang="en-US" sz="1000" dirty="0" smtClean="0">
                <a:solidFill>
                  <a:schemeClr val="bg1"/>
                </a:solidFill>
              </a:rPr>
              <a:t>firms. </a:t>
            </a:r>
            <a:r>
              <a:rPr lang="en-US" sz="1000" dirty="0">
                <a:solidFill>
                  <a:schemeClr val="bg1"/>
                </a:solidFill>
              </a:rPr>
              <a:t/>
            </a:r>
            <a:br>
              <a:rPr lang="en-US" sz="1000" dirty="0">
                <a:solidFill>
                  <a:schemeClr val="bg1"/>
                </a:solidFill>
              </a:rPr>
            </a:br>
            <a:r>
              <a:rPr lang="en-US" sz="1000" dirty="0">
                <a:solidFill>
                  <a:schemeClr val="bg1"/>
                </a:solidFill>
              </a:rPr>
              <a:t/>
            </a:r>
            <a:br>
              <a:rPr lang="en-US" sz="1000" dirty="0">
                <a:solidFill>
                  <a:schemeClr val="bg1"/>
                </a:solidFill>
              </a:rPr>
            </a:br>
            <a:r>
              <a:rPr lang="en-US" sz="1000" dirty="0">
                <a:solidFill>
                  <a:schemeClr val="bg1"/>
                </a:solidFill>
              </a:rPr>
              <a:t>Copyright © </a:t>
            </a:r>
            <a:r>
              <a:rPr lang="en-US" sz="1000" dirty="0" smtClean="0">
                <a:solidFill>
                  <a:schemeClr val="bg1"/>
                </a:solidFill>
              </a:rPr>
              <a:t>2019 </a:t>
            </a:r>
            <a:r>
              <a:rPr lang="en-US" sz="1000" dirty="0">
                <a:solidFill>
                  <a:schemeClr val="bg1"/>
                </a:solidFill>
              </a:rPr>
              <a:t>Deloitte Development LLC. All rights reserved.</a:t>
            </a:r>
            <a:br>
              <a:rPr lang="en-US" sz="1000" dirty="0">
                <a:solidFill>
                  <a:schemeClr val="bg1"/>
                </a:solidFill>
              </a:rPr>
            </a:br>
            <a:r>
              <a:rPr lang="en-US" sz="1000" dirty="0">
                <a:solidFill>
                  <a:schemeClr val="bg1"/>
                </a:solidFill>
              </a:rPr>
              <a:t>36 USC </a:t>
            </a:r>
            <a:r>
              <a:rPr lang="en-US" sz="1000" dirty="0" smtClean="0">
                <a:solidFill>
                  <a:schemeClr val="bg1"/>
                </a:solidFill>
              </a:rPr>
              <a:t>220506</a:t>
            </a:r>
            <a:endParaRPr lang="en-US" sz="1000" dirty="0">
              <a:solidFill>
                <a:schemeClr val="bg1"/>
              </a:solidFill>
            </a:endParaRPr>
          </a:p>
        </p:txBody>
      </p:sp>
    </p:spTree>
    <p:extLst>
      <p:ext uri="{BB962C8B-B14F-4D97-AF65-F5344CB8AC3E}">
        <p14:creationId xmlns:p14="http://schemas.microsoft.com/office/powerpoint/2010/main" val="41889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 y="241300"/>
            <a:ext cx="3532414" cy="6375400"/>
          </a:xfrm>
          <a:prstGeom prst="rect">
            <a:avLst/>
          </a:prstGeom>
          <a:solidFill>
            <a:schemeClr val="accent2"/>
          </a:solidFill>
        </p:spPr>
        <p:txBody>
          <a:bodyPr wrap="square" lIns="182880" tIns="182880" rIns="182880" bIns="182880" anchor="t">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200" b="1" dirty="0" smtClean="0">
                <a:solidFill>
                  <a:srgbClr val="FFFFFF"/>
                </a:solidFill>
              </a:rPr>
              <a:t>How to think about cognitive data science in a business context</a:t>
            </a:r>
            <a:endParaRPr lang="en-US" sz="3200" b="1" dirty="0">
              <a:solidFill>
                <a:srgbClr val="FFFFFF"/>
              </a:solidFill>
            </a:endParaRPr>
          </a:p>
        </p:txBody>
      </p:sp>
      <p:pic>
        <p:nvPicPr>
          <p:cNvPr id="4098" name="Picture 2" descr="Z:\Users\jaynair\Documents\Windows7 data\Documents\Resources\Worked Files\2017\September 2017\September 13\94524 Cypher Keynote Talk\Graphics\B1HJ1X_l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43351" y="241301"/>
            <a:ext cx="7967662" cy="637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964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02586"/>
            <a:ext cx="11252200" cy="698501"/>
          </a:xfrm>
        </p:spPr>
        <p:txBody>
          <a:bodyPr/>
          <a:lstStyle/>
          <a:p>
            <a:r>
              <a:rPr lang="en-US" dirty="0"/>
              <a:t>Identifying signals and patterns and providing alerts</a:t>
            </a:r>
          </a:p>
        </p:txBody>
      </p:sp>
      <p:sp>
        <p:nvSpPr>
          <p:cNvPr id="4" name="Rectangle 3"/>
          <p:cNvSpPr/>
          <p:nvPr/>
        </p:nvSpPr>
        <p:spPr bwMode="gray">
          <a:xfrm>
            <a:off x="3330576" y="1120693"/>
            <a:ext cx="8391524" cy="5022478"/>
          </a:xfrm>
          <a:prstGeom prst="rect">
            <a:avLst/>
          </a:prstGeom>
          <a:solidFill>
            <a:schemeClr val="bg1"/>
          </a:solidFill>
          <a:ln w="12700" cmpd="sng"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itle 1"/>
          <p:cNvSpPr txBox="1">
            <a:spLocks/>
          </p:cNvSpPr>
          <p:nvPr/>
        </p:nvSpPr>
        <p:spPr bwMode="gray">
          <a:xfrm>
            <a:off x="5898544" y="2115664"/>
            <a:ext cx="1234808" cy="27699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chemeClr val="accent3"/>
                </a:solidFill>
              </a:rPr>
              <a:t>Science</a:t>
            </a:r>
            <a:endParaRPr lang="en-US" sz="1800" b="1" dirty="0">
              <a:solidFill>
                <a:schemeClr val="accent3"/>
              </a:solidFill>
            </a:endParaRPr>
          </a:p>
        </p:txBody>
      </p:sp>
      <p:grpSp>
        <p:nvGrpSpPr>
          <p:cNvPr id="38" name="Group 37"/>
          <p:cNvGrpSpPr/>
          <p:nvPr/>
        </p:nvGrpSpPr>
        <p:grpSpPr>
          <a:xfrm>
            <a:off x="5202810" y="2479288"/>
            <a:ext cx="2626277" cy="2626277"/>
            <a:chOff x="5202810" y="2235280"/>
            <a:chExt cx="2626277" cy="2626277"/>
          </a:xfrm>
        </p:grpSpPr>
        <p:sp>
          <p:nvSpPr>
            <p:cNvPr id="6" name="Oval 5"/>
            <p:cNvSpPr/>
            <p:nvPr/>
          </p:nvSpPr>
          <p:spPr bwMode="gray">
            <a:xfrm>
              <a:off x="5202810" y="2235280"/>
              <a:ext cx="2626277" cy="2626277"/>
            </a:xfrm>
            <a:prstGeom prst="ellipse">
              <a:avLst/>
            </a:prstGeom>
            <a:solidFill>
              <a:schemeClr val="accent3">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 name="Title 1"/>
            <p:cNvSpPr txBox="1">
              <a:spLocks/>
            </p:cNvSpPr>
            <p:nvPr/>
          </p:nvSpPr>
          <p:spPr bwMode="gray">
            <a:xfrm>
              <a:off x="5392937" y="2612777"/>
              <a:ext cx="2246023" cy="1871282"/>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lnSpc>
                  <a:spcPct val="106000"/>
                </a:lnSpc>
                <a:spcAft>
                  <a:spcPts val="800"/>
                </a:spcAft>
              </a:pPr>
              <a:r>
                <a:rPr lang="en-US" sz="1600" dirty="0">
                  <a:solidFill>
                    <a:schemeClr val="bg1"/>
                  </a:solidFill>
                  <a:latin typeface="Verdana"/>
                  <a:cs typeface="Verdana"/>
                </a:rPr>
                <a:t>3D finite </a:t>
              </a:r>
              <a:r>
                <a:rPr lang="en-US" sz="1600" dirty="0" smtClean="0">
                  <a:solidFill>
                    <a:schemeClr val="bg1"/>
                  </a:solidFill>
                  <a:latin typeface="Verdana"/>
                  <a:cs typeface="Verdana"/>
                </a:rPr>
                <a:t/>
              </a:r>
              <a:br>
                <a:rPr lang="en-US" sz="1600" dirty="0" smtClean="0">
                  <a:solidFill>
                    <a:schemeClr val="bg1"/>
                  </a:solidFill>
                  <a:latin typeface="Verdana"/>
                  <a:cs typeface="Verdana"/>
                </a:rPr>
              </a:br>
              <a:r>
                <a:rPr lang="en-US" sz="1600" dirty="0" smtClean="0">
                  <a:solidFill>
                    <a:schemeClr val="bg1"/>
                  </a:solidFill>
                  <a:latin typeface="Verdana"/>
                  <a:cs typeface="Verdana"/>
                </a:rPr>
                <a:t>difference methods</a:t>
              </a:r>
            </a:p>
            <a:p>
              <a:pPr algn="ctr">
                <a:lnSpc>
                  <a:spcPct val="106000"/>
                </a:lnSpc>
                <a:spcAft>
                  <a:spcPts val="800"/>
                </a:spcAft>
              </a:pPr>
              <a:r>
                <a:rPr lang="en-US" sz="1600" dirty="0" smtClean="0">
                  <a:solidFill>
                    <a:schemeClr val="bg1"/>
                  </a:solidFill>
                  <a:latin typeface="Verdana"/>
                  <a:cs typeface="Verdana"/>
                </a:rPr>
                <a:t>Spectral methods</a:t>
              </a:r>
            </a:p>
            <a:p>
              <a:pPr algn="ctr">
                <a:lnSpc>
                  <a:spcPct val="106000"/>
                </a:lnSpc>
                <a:spcAft>
                  <a:spcPts val="800"/>
                </a:spcAft>
              </a:pPr>
              <a:r>
                <a:rPr lang="en-US" sz="1600" dirty="0" smtClean="0">
                  <a:solidFill>
                    <a:schemeClr val="bg1"/>
                  </a:solidFill>
                  <a:latin typeface="Verdana"/>
                  <a:cs typeface="Verdana"/>
                </a:rPr>
                <a:t>Liouville equations</a:t>
              </a:r>
            </a:p>
            <a:p>
              <a:pPr algn="ctr">
                <a:lnSpc>
                  <a:spcPct val="106000"/>
                </a:lnSpc>
                <a:spcAft>
                  <a:spcPts val="800"/>
                </a:spcAft>
              </a:pPr>
              <a:r>
                <a:rPr lang="en-US" sz="1600" dirty="0" smtClean="0">
                  <a:solidFill>
                    <a:schemeClr val="bg1"/>
                  </a:solidFill>
                  <a:latin typeface="Verdana"/>
                  <a:cs typeface="Verdana"/>
                </a:rPr>
                <a:t>Monte </a:t>
              </a:r>
              <a:r>
                <a:rPr lang="en-US" sz="1600" dirty="0">
                  <a:solidFill>
                    <a:schemeClr val="bg1"/>
                  </a:solidFill>
                  <a:latin typeface="Verdana"/>
                  <a:cs typeface="Verdana"/>
                </a:rPr>
                <a:t>Carlo simulations</a:t>
              </a:r>
            </a:p>
          </p:txBody>
        </p:sp>
      </p:grpSp>
      <p:sp>
        <p:nvSpPr>
          <p:cNvPr id="8" name="Title 1"/>
          <p:cNvSpPr txBox="1">
            <a:spLocks/>
          </p:cNvSpPr>
          <p:nvPr/>
        </p:nvSpPr>
        <p:spPr bwMode="gray">
          <a:xfrm>
            <a:off x="4199451" y="1261173"/>
            <a:ext cx="999946" cy="27699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chemeClr val="accent5"/>
                </a:solidFill>
              </a:rPr>
              <a:t>Data</a:t>
            </a:r>
            <a:endParaRPr lang="en-US" sz="1800" b="1" dirty="0">
              <a:solidFill>
                <a:schemeClr val="accent5"/>
              </a:solidFill>
            </a:endParaRPr>
          </a:p>
        </p:txBody>
      </p:sp>
      <p:cxnSp>
        <p:nvCxnSpPr>
          <p:cNvPr id="9" name="Straight Arrow Connector 8"/>
          <p:cNvCxnSpPr/>
          <p:nvPr/>
        </p:nvCxnSpPr>
        <p:spPr>
          <a:xfrm>
            <a:off x="4707002" y="2236369"/>
            <a:ext cx="823848" cy="619498"/>
          </a:xfrm>
          <a:prstGeom prst="straightConnector1">
            <a:avLst/>
          </a:prstGeom>
          <a:ln w="28575"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20110" y="3792426"/>
            <a:ext cx="1282700" cy="0"/>
          </a:xfrm>
          <a:prstGeom prst="straightConnector1">
            <a:avLst/>
          </a:prstGeom>
          <a:ln w="28575"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266824" y="3065987"/>
            <a:ext cx="1313338" cy="1452879"/>
            <a:chOff x="9673057" y="3613044"/>
            <a:chExt cx="1618601" cy="1790577"/>
          </a:xfrm>
        </p:grpSpPr>
        <p:grpSp>
          <p:nvGrpSpPr>
            <p:cNvPr id="21" name="Group 4"/>
            <p:cNvGrpSpPr>
              <a:grpSpLocks noChangeAspect="1"/>
            </p:cNvGrpSpPr>
            <p:nvPr/>
          </p:nvGrpSpPr>
          <p:grpSpPr bwMode="auto">
            <a:xfrm>
              <a:off x="9673057" y="3613044"/>
              <a:ext cx="1618601" cy="1790577"/>
              <a:chOff x="6528" y="1283"/>
              <a:chExt cx="960" cy="1062"/>
            </a:xfrm>
            <a:solidFill>
              <a:schemeClr val="bg1"/>
            </a:solidFill>
          </p:grpSpPr>
          <p:sp>
            <p:nvSpPr>
              <p:cNvPr id="23" name="Freeform 5"/>
              <p:cNvSpPr>
                <a:spLocks noEditPoints="1"/>
              </p:cNvSpPr>
              <p:nvPr/>
            </p:nvSpPr>
            <p:spPr bwMode="auto">
              <a:xfrm>
                <a:off x="6528" y="1283"/>
                <a:ext cx="631" cy="1062"/>
              </a:xfrm>
              <a:custGeom>
                <a:avLst/>
                <a:gdLst>
                  <a:gd name="T0" fmla="*/ 395 w 405"/>
                  <a:gd name="T1" fmla="*/ 374 h 683"/>
                  <a:gd name="T2" fmla="*/ 384 w 405"/>
                  <a:gd name="T3" fmla="*/ 384 h 683"/>
                  <a:gd name="T4" fmla="*/ 384 w 405"/>
                  <a:gd name="T5" fmla="*/ 576 h 683"/>
                  <a:gd name="T6" fmla="*/ 21 w 405"/>
                  <a:gd name="T7" fmla="*/ 576 h 683"/>
                  <a:gd name="T8" fmla="*/ 21 w 405"/>
                  <a:gd name="T9" fmla="*/ 107 h 683"/>
                  <a:gd name="T10" fmla="*/ 139 w 405"/>
                  <a:gd name="T11" fmla="*/ 107 h 683"/>
                  <a:gd name="T12" fmla="*/ 149 w 405"/>
                  <a:gd name="T13" fmla="*/ 96 h 683"/>
                  <a:gd name="T14" fmla="*/ 139 w 405"/>
                  <a:gd name="T15" fmla="*/ 86 h 683"/>
                  <a:gd name="T16" fmla="*/ 21 w 405"/>
                  <a:gd name="T17" fmla="*/ 86 h 683"/>
                  <a:gd name="T18" fmla="*/ 21 w 405"/>
                  <a:gd name="T19" fmla="*/ 75 h 683"/>
                  <a:gd name="T20" fmla="*/ 75 w 405"/>
                  <a:gd name="T21" fmla="*/ 22 h 683"/>
                  <a:gd name="T22" fmla="*/ 331 w 405"/>
                  <a:gd name="T23" fmla="*/ 22 h 683"/>
                  <a:gd name="T24" fmla="*/ 341 w 405"/>
                  <a:gd name="T25" fmla="*/ 11 h 683"/>
                  <a:gd name="T26" fmla="*/ 331 w 405"/>
                  <a:gd name="T27" fmla="*/ 0 h 683"/>
                  <a:gd name="T28" fmla="*/ 75 w 405"/>
                  <a:gd name="T29" fmla="*/ 0 h 683"/>
                  <a:gd name="T30" fmla="*/ 0 w 405"/>
                  <a:gd name="T31" fmla="*/ 75 h 683"/>
                  <a:gd name="T32" fmla="*/ 0 w 405"/>
                  <a:gd name="T33" fmla="*/ 608 h 683"/>
                  <a:gd name="T34" fmla="*/ 75 w 405"/>
                  <a:gd name="T35" fmla="*/ 683 h 683"/>
                  <a:gd name="T36" fmla="*/ 331 w 405"/>
                  <a:gd name="T37" fmla="*/ 683 h 683"/>
                  <a:gd name="T38" fmla="*/ 405 w 405"/>
                  <a:gd name="T39" fmla="*/ 608 h 683"/>
                  <a:gd name="T40" fmla="*/ 405 w 405"/>
                  <a:gd name="T41" fmla="*/ 384 h 683"/>
                  <a:gd name="T42" fmla="*/ 395 w 405"/>
                  <a:gd name="T43" fmla="*/ 374 h 683"/>
                  <a:gd name="T44" fmla="*/ 331 w 405"/>
                  <a:gd name="T45" fmla="*/ 662 h 683"/>
                  <a:gd name="T46" fmla="*/ 75 w 405"/>
                  <a:gd name="T47" fmla="*/ 662 h 683"/>
                  <a:gd name="T48" fmla="*/ 21 w 405"/>
                  <a:gd name="T49" fmla="*/ 608 h 683"/>
                  <a:gd name="T50" fmla="*/ 21 w 405"/>
                  <a:gd name="T51" fmla="*/ 598 h 683"/>
                  <a:gd name="T52" fmla="*/ 384 w 405"/>
                  <a:gd name="T53" fmla="*/ 598 h 683"/>
                  <a:gd name="T54" fmla="*/ 384 w 405"/>
                  <a:gd name="T55" fmla="*/ 608 h 683"/>
                  <a:gd name="T56" fmla="*/ 331 w 405"/>
                  <a:gd name="T57" fmla="*/ 66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5" h="683">
                    <a:moveTo>
                      <a:pt x="395" y="374"/>
                    </a:moveTo>
                    <a:cubicBezTo>
                      <a:pt x="389" y="374"/>
                      <a:pt x="384" y="378"/>
                      <a:pt x="384" y="384"/>
                    </a:cubicBezTo>
                    <a:cubicBezTo>
                      <a:pt x="384" y="576"/>
                      <a:pt x="384" y="576"/>
                      <a:pt x="384" y="576"/>
                    </a:cubicBezTo>
                    <a:cubicBezTo>
                      <a:pt x="21" y="576"/>
                      <a:pt x="21" y="576"/>
                      <a:pt x="21" y="576"/>
                    </a:cubicBezTo>
                    <a:cubicBezTo>
                      <a:pt x="21" y="107"/>
                      <a:pt x="21" y="107"/>
                      <a:pt x="21" y="107"/>
                    </a:cubicBezTo>
                    <a:cubicBezTo>
                      <a:pt x="139" y="107"/>
                      <a:pt x="139" y="107"/>
                      <a:pt x="139" y="107"/>
                    </a:cubicBezTo>
                    <a:cubicBezTo>
                      <a:pt x="145" y="107"/>
                      <a:pt x="149" y="102"/>
                      <a:pt x="149" y="96"/>
                    </a:cubicBezTo>
                    <a:cubicBezTo>
                      <a:pt x="149" y="90"/>
                      <a:pt x="145" y="86"/>
                      <a:pt x="139" y="86"/>
                    </a:cubicBezTo>
                    <a:cubicBezTo>
                      <a:pt x="21" y="86"/>
                      <a:pt x="21" y="86"/>
                      <a:pt x="21" y="86"/>
                    </a:cubicBezTo>
                    <a:cubicBezTo>
                      <a:pt x="21" y="75"/>
                      <a:pt x="21" y="75"/>
                      <a:pt x="21" y="75"/>
                    </a:cubicBezTo>
                    <a:cubicBezTo>
                      <a:pt x="21" y="46"/>
                      <a:pt x="45" y="22"/>
                      <a:pt x="75" y="22"/>
                    </a:cubicBezTo>
                    <a:cubicBezTo>
                      <a:pt x="331" y="22"/>
                      <a:pt x="331" y="22"/>
                      <a:pt x="331" y="22"/>
                    </a:cubicBezTo>
                    <a:cubicBezTo>
                      <a:pt x="337" y="22"/>
                      <a:pt x="341" y="17"/>
                      <a:pt x="341" y="11"/>
                    </a:cubicBezTo>
                    <a:cubicBezTo>
                      <a:pt x="341" y="5"/>
                      <a:pt x="337" y="0"/>
                      <a:pt x="331" y="0"/>
                    </a:cubicBezTo>
                    <a:cubicBezTo>
                      <a:pt x="75" y="0"/>
                      <a:pt x="75" y="0"/>
                      <a:pt x="75" y="0"/>
                    </a:cubicBezTo>
                    <a:cubicBezTo>
                      <a:pt x="33" y="0"/>
                      <a:pt x="0" y="34"/>
                      <a:pt x="0" y="75"/>
                    </a:cubicBezTo>
                    <a:cubicBezTo>
                      <a:pt x="0" y="608"/>
                      <a:pt x="0" y="608"/>
                      <a:pt x="0" y="608"/>
                    </a:cubicBezTo>
                    <a:cubicBezTo>
                      <a:pt x="0" y="650"/>
                      <a:pt x="33" y="683"/>
                      <a:pt x="75" y="683"/>
                    </a:cubicBezTo>
                    <a:cubicBezTo>
                      <a:pt x="331" y="683"/>
                      <a:pt x="331" y="683"/>
                      <a:pt x="331" y="683"/>
                    </a:cubicBezTo>
                    <a:cubicBezTo>
                      <a:pt x="372" y="683"/>
                      <a:pt x="405" y="650"/>
                      <a:pt x="405" y="608"/>
                    </a:cubicBezTo>
                    <a:cubicBezTo>
                      <a:pt x="405" y="384"/>
                      <a:pt x="405" y="384"/>
                      <a:pt x="405" y="384"/>
                    </a:cubicBezTo>
                    <a:cubicBezTo>
                      <a:pt x="405" y="378"/>
                      <a:pt x="401" y="374"/>
                      <a:pt x="395" y="374"/>
                    </a:cubicBezTo>
                    <a:close/>
                    <a:moveTo>
                      <a:pt x="331" y="662"/>
                    </a:moveTo>
                    <a:cubicBezTo>
                      <a:pt x="75" y="662"/>
                      <a:pt x="75" y="662"/>
                      <a:pt x="75" y="662"/>
                    </a:cubicBezTo>
                    <a:cubicBezTo>
                      <a:pt x="45" y="662"/>
                      <a:pt x="21" y="638"/>
                      <a:pt x="21" y="608"/>
                    </a:cubicBezTo>
                    <a:cubicBezTo>
                      <a:pt x="21" y="598"/>
                      <a:pt x="21" y="598"/>
                      <a:pt x="21" y="598"/>
                    </a:cubicBezTo>
                    <a:cubicBezTo>
                      <a:pt x="384" y="598"/>
                      <a:pt x="384" y="598"/>
                      <a:pt x="384" y="598"/>
                    </a:cubicBezTo>
                    <a:cubicBezTo>
                      <a:pt x="384" y="608"/>
                      <a:pt x="384" y="608"/>
                      <a:pt x="384" y="608"/>
                    </a:cubicBezTo>
                    <a:cubicBezTo>
                      <a:pt x="384" y="638"/>
                      <a:pt x="360" y="662"/>
                      <a:pt x="331" y="662"/>
                    </a:cubicBezTo>
                    <a:close/>
                  </a:path>
                </a:pathLst>
              </a:custGeom>
              <a:solidFill>
                <a:schemeClr val="tx2"/>
              </a:solidFill>
              <a:ln w="19050" cmpd="sng">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p:cNvSpPr>
              <p:nvPr/>
            </p:nvSpPr>
            <p:spPr bwMode="auto">
              <a:xfrm>
                <a:off x="6794" y="2246"/>
                <a:ext cx="100" cy="32"/>
              </a:xfrm>
              <a:custGeom>
                <a:avLst/>
                <a:gdLst>
                  <a:gd name="T0" fmla="*/ 53 w 64"/>
                  <a:gd name="T1" fmla="*/ 0 h 21"/>
                  <a:gd name="T2" fmla="*/ 10 w 64"/>
                  <a:gd name="T3" fmla="*/ 0 h 21"/>
                  <a:gd name="T4" fmla="*/ 0 w 64"/>
                  <a:gd name="T5" fmla="*/ 11 h 21"/>
                  <a:gd name="T6" fmla="*/ 10 w 64"/>
                  <a:gd name="T7" fmla="*/ 21 h 21"/>
                  <a:gd name="T8" fmla="*/ 53 w 64"/>
                  <a:gd name="T9" fmla="*/ 21 h 21"/>
                  <a:gd name="T10" fmla="*/ 64 w 64"/>
                  <a:gd name="T11" fmla="*/ 11 h 21"/>
                  <a:gd name="T12" fmla="*/ 53 w 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4" h="21">
                    <a:moveTo>
                      <a:pt x="53" y="0"/>
                    </a:moveTo>
                    <a:cubicBezTo>
                      <a:pt x="10" y="0"/>
                      <a:pt x="10" y="0"/>
                      <a:pt x="10" y="0"/>
                    </a:cubicBezTo>
                    <a:cubicBezTo>
                      <a:pt x="4" y="0"/>
                      <a:pt x="0" y="5"/>
                      <a:pt x="0" y="11"/>
                    </a:cubicBezTo>
                    <a:cubicBezTo>
                      <a:pt x="0" y="17"/>
                      <a:pt x="4" y="21"/>
                      <a:pt x="10" y="21"/>
                    </a:cubicBezTo>
                    <a:cubicBezTo>
                      <a:pt x="53" y="21"/>
                      <a:pt x="53" y="21"/>
                      <a:pt x="53" y="21"/>
                    </a:cubicBezTo>
                    <a:cubicBezTo>
                      <a:pt x="59" y="21"/>
                      <a:pt x="64" y="17"/>
                      <a:pt x="64" y="11"/>
                    </a:cubicBezTo>
                    <a:cubicBezTo>
                      <a:pt x="64" y="5"/>
                      <a:pt x="59" y="0"/>
                      <a:pt x="53" y="0"/>
                    </a:cubicBezTo>
                    <a:close/>
                  </a:path>
                </a:pathLst>
              </a:custGeom>
              <a:solidFill>
                <a:schemeClr val="tx2"/>
              </a:solidFill>
              <a:ln w="19050" cmpd="sng">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p:nvSpPr>
            <p:spPr bwMode="auto">
              <a:xfrm>
                <a:off x="6727" y="1350"/>
                <a:ext cx="33" cy="33"/>
              </a:xfrm>
              <a:custGeom>
                <a:avLst/>
                <a:gdLst>
                  <a:gd name="T0" fmla="*/ 3 w 21"/>
                  <a:gd name="T1" fmla="*/ 3 h 21"/>
                  <a:gd name="T2" fmla="*/ 0 w 21"/>
                  <a:gd name="T3" fmla="*/ 11 h 21"/>
                  <a:gd name="T4" fmla="*/ 3 w 21"/>
                  <a:gd name="T5" fmla="*/ 18 h 21"/>
                  <a:gd name="T6" fmla="*/ 11 w 21"/>
                  <a:gd name="T7" fmla="*/ 21 h 21"/>
                  <a:gd name="T8" fmla="*/ 18 w 21"/>
                  <a:gd name="T9" fmla="*/ 18 h 21"/>
                  <a:gd name="T10" fmla="*/ 21 w 21"/>
                  <a:gd name="T11" fmla="*/ 11 h 21"/>
                  <a:gd name="T12" fmla="*/ 18 w 21"/>
                  <a:gd name="T13" fmla="*/ 3 h 21"/>
                  <a:gd name="T14" fmla="*/ 11 w 21"/>
                  <a:gd name="T15" fmla="*/ 0 h 21"/>
                  <a:gd name="T16" fmla="*/ 3 w 21"/>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3" y="3"/>
                    </a:moveTo>
                    <a:cubicBezTo>
                      <a:pt x="1" y="5"/>
                      <a:pt x="0" y="8"/>
                      <a:pt x="0" y="11"/>
                    </a:cubicBezTo>
                    <a:cubicBezTo>
                      <a:pt x="0" y="13"/>
                      <a:pt x="1" y="16"/>
                      <a:pt x="3" y="18"/>
                    </a:cubicBezTo>
                    <a:cubicBezTo>
                      <a:pt x="5" y="20"/>
                      <a:pt x="8" y="21"/>
                      <a:pt x="11" y="21"/>
                    </a:cubicBezTo>
                    <a:cubicBezTo>
                      <a:pt x="13" y="21"/>
                      <a:pt x="16" y="20"/>
                      <a:pt x="18" y="18"/>
                    </a:cubicBezTo>
                    <a:cubicBezTo>
                      <a:pt x="20" y="16"/>
                      <a:pt x="21" y="13"/>
                      <a:pt x="21" y="11"/>
                    </a:cubicBezTo>
                    <a:cubicBezTo>
                      <a:pt x="21" y="8"/>
                      <a:pt x="20" y="5"/>
                      <a:pt x="18" y="3"/>
                    </a:cubicBezTo>
                    <a:cubicBezTo>
                      <a:pt x="16" y="1"/>
                      <a:pt x="13" y="0"/>
                      <a:pt x="11" y="0"/>
                    </a:cubicBezTo>
                    <a:cubicBezTo>
                      <a:pt x="8" y="0"/>
                      <a:pt x="5" y="1"/>
                      <a:pt x="3" y="3"/>
                    </a:cubicBezTo>
                    <a:close/>
                  </a:path>
                </a:pathLst>
              </a:custGeom>
              <a:solidFill>
                <a:schemeClr val="tx2"/>
              </a:solidFill>
              <a:ln w="19050" cmpd="sng">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p:cNvSpPr>
                <a:spLocks noEditPoints="1"/>
              </p:cNvSpPr>
              <p:nvPr/>
            </p:nvSpPr>
            <p:spPr bwMode="auto">
              <a:xfrm>
                <a:off x="6777" y="1350"/>
                <a:ext cx="711" cy="574"/>
              </a:xfrm>
              <a:custGeom>
                <a:avLst/>
                <a:gdLst>
                  <a:gd name="T0" fmla="*/ 352 w 427"/>
                  <a:gd name="T1" fmla="*/ 0 h 369"/>
                  <a:gd name="T2" fmla="*/ 75 w 427"/>
                  <a:gd name="T3" fmla="*/ 0 h 369"/>
                  <a:gd name="T4" fmla="*/ 0 w 427"/>
                  <a:gd name="T5" fmla="*/ 75 h 369"/>
                  <a:gd name="T6" fmla="*/ 0 w 427"/>
                  <a:gd name="T7" fmla="*/ 235 h 369"/>
                  <a:gd name="T8" fmla="*/ 64 w 427"/>
                  <a:gd name="T9" fmla="*/ 309 h 369"/>
                  <a:gd name="T10" fmla="*/ 64 w 427"/>
                  <a:gd name="T11" fmla="*/ 348 h 369"/>
                  <a:gd name="T12" fmla="*/ 77 w 427"/>
                  <a:gd name="T13" fmla="*/ 367 h 369"/>
                  <a:gd name="T14" fmla="*/ 85 w 427"/>
                  <a:gd name="T15" fmla="*/ 369 h 369"/>
                  <a:gd name="T16" fmla="*/ 100 w 427"/>
                  <a:gd name="T17" fmla="*/ 363 h 369"/>
                  <a:gd name="T18" fmla="*/ 154 w 427"/>
                  <a:gd name="T19" fmla="*/ 309 h 369"/>
                  <a:gd name="T20" fmla="*/ 352 w 427"/>
                  <a:gd name="T21" fmla="*/ 309 h 369"/>
                  <a:gd name="T22" fmla="*/ 427 w 427"/>
                  <a:gd name="T23" fmla="*/ 235 h 369"/>
                  <a:gd name="T24" fmla="*/ 427 w 427"/>
                  <a:gd name="T25" fmla="*/ 75 h 369"/>
                  <a:gd name="T26" fmla="*/ 352 w 427"/>
                  <a:gd name="T27" fmla="*/ 0 h 369"/>
                  <a:gd name="T28" fmla="*/ 405 w 427"/>
                  <a:gd name="T29" fmla="*/ 235 h 369"/>
                  <a:gd name="T30" fmla="*/ 352 w 427"/>
                  <a:gd name="T31" fmla="*/ 288 h 369"/>
                  <a:gd name="T32" fmla="*/ 149 w 427"/>
                  <a:gd name="T33" fmla="*/ 288 h 369"/>
                  <a:gd name="T34" fmla="*/ 142 w 427"/>
                  <a:gd name="T35" fmla="*/ 291 h 369"/>
                  <a:gd name="T36" fmla="*/ 85 w 427"/>
                  <a:gd name="T37" fmla="*/ 348 h 369"/>
                  <a:gd name="T38" fmla="*/ 85 w 427"/>
                  <a:gd name="T39" fmla="*/ 299 h 369"/>
                  <a:gd name="T40" fmla="*/ 75 w 427"/>
                  <a:gd name="T41" fmla="*/ 288 h 369"/>
                  <a:gd name="T42" fmla="*/ 21 w 427"/>
                  <a:gd name="T43" fmla="*/ 235 h 369"/>
                  <a:gd name="T44" fmla="*/ 21 w 427"/>
                  <a:gd name="T45" fmla="*/ 75 h 369"/>
                  <a:gd name="T46" fmla="*/ 75 w 427"/>
                  <a:gd name="T47" fmla="*/ 21 h 369"/>
                  <a:gd name="T48" fmla="*/ 352 w 427"/>
                  <a:gd name="T49" fmla="*/ 21 h 369"/>
                  <a:gd name="T50" fmla="*/ 405 w 427"/>
                  <a:gd name="T51" fmla="*/ 75 h 369"/>
                  <a:gd name="T52" fmla="*/ 405 w 427"/>
                  <a:gd name="T53" fmla="*/ 23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369">
                    <a:moveTo>
                      <a:pt x="352" y="0"/>
                    </a:moveTo>
                    <a:cubicBezTo>
                      <a:pt x="75" y="0"/>
                      <a:pt x="75" y="0"/>
                      <a:pt x="75" y="0"/>
                    </a:cubicBezTo>
                    <a:cubicBezTo>
                      <a:pt x="33" y="0"/>
                      <a:pt x="0" y="33"/>
                      <a:pt x="0" y="75"/>
                    </a:cubicBezTo>
                    <a:cubicBezTo>
                      <a:pt x="0" y="235"/>
                      <a:pt x="0" y="235"/>
                      <a:pt x="0" y="235"/>
                    </a:cubicBezTo>
                    <a:cubicBezTo>
                      <a:pt x="0" y="272"/>
                      <a:pt x="28" y="303"/>
                      <a:pt x="64" y="309"/>
                    </a:cubicBezTo>
                    <a:cubicBezTo>
                      <a:pt x="64" y="348"/>
                      <a:pt x="64" y="348"/>
                      <a:pt x="64" y="348"/>
                    </a:cubicBezTo>
                    <a:cubicBezTo>
                      <a:pt x="64" y="356"/>
                      <a:pt x="69" y="364"/>
                      <a:pt x="77" y="367"/>
                    </a:cubicBezTo>
                    <a:cubicBezTo>
                      <a:pt x="80" y="368"/>
                      <a:pt x="83" y="369"/>
                      <a:pt x="85" y="369"/>
                    </a:cubicBezTo>
                    <a:cubicBezTo>
                      <a:pt x="91" y="369"/>
                      <a:pt x="96" y="367"/>
                      <a:pt x="100" y="363"/>
                    </a:cubicBezTo>
                    <a:cubicBezTo>
                      <a:pt x="154" y="309"/>
                      <a:pt x="154" y="309"/>
                      <a:pt x="154" y="309"/>
                    </a:cubicBezTo>
                    <a:cubicBezTo>
                      <a:pt x="352" y="309"/>
                      <a:pt x="352" y="309"/>
                      <a:pt x="352" y="309"/>
                    </a:cubicBezTo>
                    <a:cubicBezTo>
                      <a:pt x="393" y="309"/>
                      <a:pt x="427" y="276"/>
                      <a:pt x="427" y="235"/>
                    </a:cubicBezTo>
                    <a:cubicBezTo>
                      <a:pt x="427" y="75"/>
                      <a:pt x="427" y="75"/>
                      <a:pt x="427" y="75"/>
                    </a:cubicBezTo>
                    <a:cubicBezTo>
                      <a:pt x="427" y="33"/>
                      <a:pt x="393" y="0"/>
                      <a:pt x="352" y="0"/>
                    </a:cubicBezTo>
                    <a:close/>
                    <a:moveTo>
                      <a:pt x="405" y="235"/>
                    </a:moveTo>
                    <a:cubicBezTo>
                      <a:pt x="405" y="264"/>
                      <a:pt x="381" y="288"/>
                      <a:pt x="352" y="288"/>
                    </a:cubicBezTo>
                    <a:cubicBezTo>
                      <a:pt x="149" y="288"/>
                      <a:pt x="149" y="288"/>
                      <a:pt x="149" y="288"/>
                    </a:cubicBezTo>
                    <a:cubicBezTo>
                      <a:pt x="147" y="288"/>
                      <a:pt x="144" y="289"/>
                      <a:pt x="142" y="291"/>
                    </a:cubicBezTo>
                    <a:cubicBezTo>
                      <a:pt x="85" y="348"/>
                      <a:pt x="85" y="348"/>
                      <a:pt x="85" y="348"/>
                    </a:cubicBezTo>
                    <a:cubicBezTo>
                      <a:pt x="85" y="299"/>
                      <a:pt x="85" y="299"/>
                      <a:pt x="85" y="299"/>
                    </a:cubicBezTo>
                    <a:cubicBezTo>
                      <a:pt x="85" y="293"/>
                      <a:pt x="81" y="288"/>
                      <a:pt x="75" y="288"/>
                    </a:cubicBezTo>
                    <a:cubicBezTo>
                      <a:pt x="45" y="288"/>
                      <a:pt x="21" y="264"/>
                      <a:pt x="21" y="235"/>
                    </a:cubicBezTo>
                    <a:cubicBezTo>
                      <a:pt x="21" y="75"/>
                      <a:pt x="21" y="75"/>
                      <a:pt x="21" y="75"/>
                    </a:cubicBezTo>
                    <a:cubicBezTo>
                      <a:pt x="21" y="45"/>
                      <a:pt x="45" y="21"/>
                      <a:pt x="75" y="21"/>
                    </a:cubicBezTo>
                    <a:cubicBezTo>
                      <a:pt x="352" y="21"/>
                      <a:pt x="352" y="21"/>
                      <a:pt x="352" y="21"/>
                    </a:cubicBezTo>
                    <a:cubicBezTo>
                      <a:pt x="381" y="21"/>
                      <a:pt x="405" y="45"/>
                      <a:pt x="405" y="75"/>
                    </a:cubicBezTo>
                    <a:lnTo>
                      <a:pt x="405" y="235"/>
                    </a:lnTo>
                    <a:close/>
                  </a:path>
                </a:pathLst>
              </a:custGeom>
              <a:solidFill>
                <a:schemeClr val="tx2"/>
              </a:solidFill>
              <a:ln w="19050" cmpd="sng">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2" name="Title 1"/>
            <p:cNvSpPr txBox="1">
              <a:spLocks/>
            </p:cNvSpPr>
            <p:nvPr/>
          </p:nvSpPr>
          <p:spPr bwMode="gray">
            <a:xfrm>
              <a:off x="10155702" y="3973594"/>
              <a:ext cx="1074051" cy="34138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900" b="1" dirty="0" smtClean="0">
                  <a:solidFill>
                    <a:srgbClr val="FF0000"/>
                  </a:solidFill>
                </a:rPr>
                <a:t>EMERGENCY ALERT</a:t>
              </a:r>
              <a:endParaRPr lang="en-US" sz="900" b="1" dirty="0">
                <a:solidFill>
                  <a:srgbClr val="FF0000"/>
                </a:solidFill>
              </a:endParaRPr>
            </a:p>
          </p:txBody>
        </p:sp>
      </p:grpSp>
      <p:sp>
        <p:nvSpPr>
          <p:cNvPr id="16" name="Title 1"/>
          <p:cNvSpPr txBox="1">
            <a:spLocks/>
          </p:cNvSpPr>
          <p:nvPr/>
        </p:nvSpPr>
        <p:spPr bwMode="gray">
          <a:xfrm>
            <a:off x="8244784" y="2326519"/>
            <a:ext cx="1599224"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rgbClr val="FF0000"/>
                </a:solidFill>
              </a:rPr>
              <a:t>Integrated Workflow</a:t>
            </a:r>
            <a:endParaRPr lang="en-US" sz="1800" b="1" dirty="0">
              <a:solidFill>
                <a:srgbClr val="FF0000"/>
              </a:solidFill>
            </a:endParaRPr>
          </a:p>
        </p:txBody>
      </p:sp>
      <p:grpSp>
        <p:nvGrpSpPr>
          <p:cNvPr id="39" name="Group 38"/>
          <p:cNvGrpSpPr/>
          <p:nvPr/>
        </p:nvGrpSpPr>
        <p:grpSpPr>
          <a:xfrm>
            <a:off x="8254405" y="3002435"/>
            <a:ext cx="1579982" cy="1579982"/>
            <a:chOff x="8254405" y="2758427"/>
            <a:chExt cx="1579982" cy="1579982"/>
          </a:xfrm>
        </p:grpSpPr>
        <p:sp>
          <p:nvSpPr>
            <p:cNvPr id="17" name="Oval 16"/>
            <p:cNvSpPr/>
            <p:nvPr/>
          </p:nvSpPr>
          <p:spPr bwMode="gray">
            <a:xfrm>
              <a:off x="8254405" y="2758427"/>
              <a:ext cx="1579982" cy="1579982"/>
            </a:xfrm>
            <a:prstGeom prst="ellipse">
              <a:avLst/>
            </a:prstGeom>
            <a:solidFill>
              <a:srgbClr val="FF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8" name="Title 1"/>
            <p:cNvSpPr txBox="1">
              <a:spLocks/>
            </p:cNvSpPr>
            <p:nvPr/>
          </p:nvSpPr>
          <p:spPr bwMode="gray">
            <a:xfrm>
              <a:off x="8311555" y="3179086"/>
              <a:ext cx="1465682" cy="73866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600" b="1" dirty="0" smtClean="0">
                  <a:solidFill>
                    <a:schemeClr val="bg1"/>
                  </a:solidFill>
                  <a:latin typeface="Verdana"/>
                  <a:cs typeface="Verdana"/>
                </a:rPr>
                <a:t>Emergency Alert </a:t>
              </a:r>
              <a:br>
                <a:rPr lang="en-US" sz="1600" b="1" dirty="0" smtClean="0">
                  <a:solidFill>
                    <a:schemeClr val="bg1"/>
                  </a:solidFill>
                  <a:latin typeface="Verdana"/>
                  <a:cs typeface="Verdana"/>
                </a:rPr>
              </a:br>
              <a:r>
                <a:rPr lang="en-US" sz="1600" b="1" dirty="0" smtClean="0">
                  <a:solidFill>
                    <a:schemeClr val="bg1"/>
                  </a:solidFill>
                  <a:latin typeface="Verdana"/>
                  <a:cs typeface="Verdana"/>
                </a:rPr>
                <a:t>System</a:t>
              </a:r>
              <a:endParaRPr lang="en-US" sz="1600" b="1" dirty="0">
                <a:solidFill>
                  <a:schemeClr val="bg1"/>
                </a:solidFill>
                <a:latin typeface="Verdana"/>
                <a:cs typeface="Verdana"/>
              </a:endParaRPr>
            </a:p>
          </p:txBody>
        </p:sp>
      </p:grpSp>
      <p:cxnSp>
        <p:nvCxnSpPr>
          <p:cNvPr id="19" name="Straight Arrow Connector 18"/>
          <p:cNvCxnSpPr>
            <a:stCxn id="6" idx="6"/>
            <a:endCxn id="17" idx="2"/>
          </p:cNvCxnSpPr>
          <p:nvPr/>
        </p:nvCxnSpPr>
        <p:spPr>
          <a:xfrm flipV="1">
            <a:off x="7829087" y="3792426"/>
            <a:ext cx="425318" cy="1"/>
          </a:xfrm>
          <a:prstGeom prst="straightConnector1">
            <a:avLst/>
          </a:prstGeom>
          <a:ln w="28575"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811804" y="3792426"/>
            <a:ext cx="457200" cy="1"/>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07002" y="4665163"/>
            <a:ext cx="823848" cy="619498"/>
          </a:xfrm>
          <a:prstGeom prst="straightConnector1">
            <a:avLst/>
          </a:prstGeom>
          <a:ln w="28575"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079926" y="1616871"/>
            <a:ext cx="1238996" cy="1238996"/>
            <a:chOff x="1224813" y="1499816"/>
            <a:chExt cx="1434193" cy="1434193"/>
          </a:xfrm>
        </p:grpSpPr>
        <p:sp>
          <p:nvSpPr>
            <p:cNvPr id="31" name="Oval 30"/>
            <p:cNvSpPr/>
            <p:nvPr/>
          </p:nvSpPr>
          <p:spPr bwMode="gray">
            <a:xfrm>
              <a:off x="1224813" y="1499816"/>
              <a:ext cx="1434193" cy="1434193"/>
            </a:xfrm>
            <a:prstGeom prst="ellipse">
              <a:avLst/>
            </a:prstGeom>
            <a:solidFill>
              <a:schemeClr val="accent5"/>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latin typeface="Verdana"/>
                <a:cs typeface="Verdana"/>
              </a:endParaRPr>
            </a:p>
          </p:txBody>
        </p:sp>
        <p:sp>
          <p:nvSpPr>
            <p:cNvPr id="32" name="Title 1"/>
            <p:cNvSpPr txBox="1">
              <a:spLocks/>
            </p:cNvSpPr>
            <p:nvPr/>
          </p:nvSpPr>
          <p:spPr bwMode="gray">
            <a:xfrm>
              <a:off x="1441936" y="1842835"/>
              <a:ext cx="999946" cy="74815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400" b="1" dirty="0" smtClean="0">
                  <a:solidFill>
                    <a:schemeClr val="bg1"/>
                  </a:solidFill>
                  <a:latin typeface="Verdana"/>
                  <a:cs typeface="Verdana"/>
                </a:rPr>
                <a:t>National Weather Service</a:t>
              </a:r>
              <a:endParaRPr lang="en-US" sz="1400" b="1" dirty="0">
                <a:solidFill>
                  <a:schemeClr val="bg1"/>
                </a:solidFill>
                <a:latin typeface="Verdana"/>
                <a:cs typeface="Verdana"/>
              </a:endParaRPr>
            </a:p>
          </p:txBody>
        </p:sp>
      </p:grpSp>
      <p:grpSp>
        <p:nvGrpSpPr>
          <p:cNvPr id="13" name="Group 12"/>
          <p:cNvGrpSpPr/>
          <p:nvPr/>
        </p:nvGrpSpPr>
        <p:grpSpPr>
          <a:xfrm>
            <a:off x="4079926" y="4728985"/>
            <a:ext cx="1238996" cy="1238996"/>
            <a:chOff x="1224813" y="4839207"/>
            <a:chExt cx="1434193" cy="1434193"/>
          </a:xfrm>
        </p:grpSpPr>
        <p:sp>
          <p:nvSpPr>
            <p:cNvPr id="29" name="Oval 28"/>
            <p:cNvSpPr/>
            <p:nvPr/>
          </p:nvSpPr>
          <p:spPr bwMode="gray">
            <a:xfrm>
              <a:off x="1224813" y="4839207"/>
              <a:ext cx="1434193" cy="1434193"/>
            </a:xfrm>
            <a:prstGeom prst="ellipse">
              <a:avLst/>
            </a:prstGeom>
            <a:solidFill>
              <a:schemeClr val="accent5"/>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latin typeface="Verdana"/>
                <a:cs typeface="Verdana"/>
              </a:endParaRPr>
            </a:p>
          </p:txBody>
        </p:sp>
        <p:sp>
          <p:nvSpPr>
            <p:cNvPr id="30" name="Title 1"/>
            <p:cNvSpPr txBox="1">
              <a:spLocks/>
            </p:cNvSpPr>
            <p:nvPr/>
          </p:nvSpPr>
          <p:spPr bwMode="gray">
            <a:xfrm>
              <a:off x="1259113" y="5448581"/>
              <a:ext cx="1365592" cy="2493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400" b="1" dirty="0" smtClean="0">
                  <a:solidFill>
                    <a:schemeClr val="bg1"/>
                  </a:solidFill>
                  <a:latin typeface="Verdana"/>
                  <a:cs typeface="Verdana"/>
                </a:rPr>
                <a:t>SKYWARN</a:t>
              </a:r>
              <a:endParaRPr lang="en-US" sz="1400" b="1" dirty="0">
                <a:solidFill>
                  <a:schemeClr val="bg1"/>
                </a:solidFill>
                <a:latin typeface="Verdana"/>
                <a:cs typeface="Verdana"/>
              </a:endParaRPr>
            </a:p>
          </p:txBody>
        </p:sp>
      </p:grpSp>
      <p:grpSp>
        <p:nvGrpSpPr>
          <p:cNvPr id="14" name="Group 13"/>
          <p:cNvGrpSpPr/>
          <p:nvPr/>
        </p:nvGrpSpPr>
        <p:grpSpPr>
          <a:xfrm>
            <a:off x="3468006" y="3172928"/>
            <a:ext cx="1238996" cy="1238996"/>
            <a:chOff x="376238" y="3169512"/>
            <a:chExt cx="1434193" cy="1434193"/>
          </a:xfrm>
        </p:grpSpPr>
        <p:sp>
          <p:nvSpPr>
            <p:cNvPr id="27" name="Oval 26"/>
            <p:cNvSpPr/>
            <p:nvPr/>
          </p:nvSpPr>
          <p:spPr bwMode="gray">
            <a:xfrm>
              <a:off x="376238" y="3169512"/>
              <a:ext cx="1434193" cy="1434193"/>
            </a:xfrm>
            <a:prstGeom prst="ellipse">
              <a:avLst/>
            </a:prstGeom>
            <a:solidFill>
              <a:schemeClr val="accent5"/>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latin typeface="Verdana"/>
                <a:cs typeface="Verdana"/>
              </a:endParaRPr>
            </a:p>
          </p:txBody>
        </p:sp>
        <p:sp>
          <p:nvSpPr>
            <p:cNvPr id="28" name="Title 1"/>
            <p:cNvSpPr txBox="1">
              <a:spLocks/>
            </p:cNvSpPr>
            <p:nvPr/>
          </p:nvSpPr>
          <p:spPr bwMode="gray">
            <a:xfrm>
              <a:off x="593361" y="3778886"/>
              <a:ext cx="999946" cy="24938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400" b="1" dirty="0" smtClean="0">
                  <a:solidFill>
                    <a:schemeClr val="bg1"/>
                  </a:solidFill>
                  <a:latin typeface="Verdana"/>
                  <a:cs typeface="Verdana"/>
                </a:rPr>
                <a:t>NOAA</a:t>
              </a:r>
              <a:endParaRPr lang="en-US" sz="1400" b="1" dirty="0">
                <a:solidFill>
                  <a:schemeClr val="bg1"/>
                </a:solidFill>
                <a:latin typeface="Verdana"/>
                <a:cs typeface="Verdana"/>
              </a:endParaRPr>
            </a:p>
          </p:txBody>
        </p:sp>
      </p:grpSp>
      <p:pic>
        <p:nvPicPr>
          <p:cNvPr id="40" name="Picture 2" descr="Z:\Users\jaynair\Documents\Windows7 data\Documents\Resources\Worked Files\2017\September 2017\September 13\94524 Cypher Keynote Talk\Graphics\B1HJ1X_l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9900" y="1120359"/>
            <a:ext cx="2716645" cy="502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354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66738" y="625913"/>
            <a:ext cx="7427335" cy="4062651"/>
          </a:xfrm>
        </p:spPr>
        <p:txBody>
          <a:bodyPr wrap="square">
            <a:spAutoFit/>
          </a:bodyPr>
          <a:lstStyle/>
          <a:p>
            <a:r>
              <a:rPr lang="en-US" sz="2200" i="1" dirty="0" smtClean="0"/>
              <a:t>On </a:t>
            </a:r>
            <a:r>
              <a:rPr lang="en-US" sz="2200" i="1" dirty="0"/>
              <a:t>the evening of October 29, 2012, Hurricane Sandy made landfall in southern New Jersey, with impacts felt across more than a dozen states. </a:t>
            </a:r>
            <a:r>
              <a:rPr lang="en-US" sz="2200" i="1" dirty="0" smtClean="0"/>
              <a:t/>
            </a:r>
            <a:br>
              <a:rPr lang="en-US" sz="2200" i="1" dirty="0" smtClean="0"/>
            </a:br>
            <a:r>
              <a:rPr lang="en-US" sz="2200" i="1" dirty="0" smtClean="0"/>
              <a:t>The </a:t>
            </a:r>
            <a:r>
              <a:rPr lang="en-US" sz="2200" i="1" dirty="0"/>
              <a:t>storm battered the East Coast, particularly the densely-populated New York and New Jersey coasts, with heavy rain, strong winds, and record storm surges. During Sandy’s immediate aftermath, more than 23,000 people sought refuge in temporary shelters, and more than 8.5 million customers lost power. The storm flooded numerous roads and tunnels, blocked transportation corridors, and deposited extensive debris along the coastline</a:t>
            </a:r>
            <a:r>
              <a:rPr lang="en-US" sz="2200" i="1" dirty="0" smtClean="0"/>
              <a:t>.</a:t>
            </a:r>
            <a:endParaRPr lang="en-US" sz="2200" i="1" dirty="0"/>
          </a:p>
        </p:txBody>
      </p:sp>
      <p:sp>
        <p:nvSpPr>
          <p:cNvPr id="4" name="Text Placeholder 1"/>
          <p:cNvSpPr txBox="1">
            <a:spLocks/>
          </p:cNvSpPr>
          <p:nvPr/>
        </p:nvSpPr>
        <p:spPr>
          <a:xfrm>
            <a:off x="1763753" y="5028005"/>
            <a:ext cx="5080392" cy="984885"/>
          </a:xfrm>
          <a:prstGeom prst="rect">
            <a:avLst/>
          </a:prstGeom>
        </p:spPr>
        <p:txBody>
          <a:bodyPr vert="horz" wrap="square" lIns="0" tIns="0" rIns="0" bIns="0" rtlCol="0">
            <a:spAutoFit/>
          </a:bodyPr>
          <a:lstStyle>
            <a:lvl1pPr marL="0" indent="0" algn="l" defTabSz="914400" rtl="0" eaLnBrk="1" latinLnBrk="0" hangingPunct="1">
              <a:spcBef>
                <a:spcPts val="3600"/>
              </a:spcBef>
              <a:spcAft>
                <a:spcPts val="1000"/>
              </a:spcAft>
              <a:buSzPct val="100000"/>
              <a:buFontTx/>
              <a:buNone/>
              <a:defRPr sz="2800" b="0" kern="1200">
                <a:solidFill>
                  <a:schemeClr val="bg1"/>
                </a:solidFill>
                <a:latin typeface="+mn-lt"/>
                <a:ea typeface="+mn-ea"/>
                <a:cs typeface="+mn-cs"/>
              </a:defRPr>
            </a:lvl1pPr>
            <a:lvl2pPr marL="457200" indent="-457200" algn="l" defTabSz="914400" rtl="0" eaLnBrk="1" latinLnBrk="0" hangingPunct="1">
              <a:spcBef>
                <a:spcPts val="0"/>
              </a:spcBef>
              <a:spcAft>
                <a:spcPts val="1000"/>
              </a:spcAft>
              <a:buClrTx/>
              <a:buSzPct val="100000"/>
              <a:buFont typeface="Arial" panose="020B0604020202020204" pitchFamily="34" charset="0"/>
              <a:buChar char="•"/>
              <a:defRPr lang="en-US" sz="3000" b="0" kern="1200">
                <a:solidFill>
                  <a:schemeClr val="bg2"/>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3000" kern="1200">
                <a:solidFill>
                  <a:schemeClr val="bg2"/>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3000" kern="1200" baseline="0">
                <a:solidFill>
                  <a:schemeClr val="bg2"/>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3000" kern="1200" baseline="0">
                <a:solidFill>
                  <a:schemeClr val="bg2"/>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3200" b="1" dirty="0">
                <a:solidFill>
                  <a:schemeClr val="accent1"/>
                </a:solidFill>
              </a:rPr>
              <a:t>$71B in US damages and 71 US fatalities </a:t>
            </a:r>
          </a:p>
        </p:txBody>
      </p:sp>
      <p:grpSp>
        <p:nvGrpSpPr>
          <p:cNvPr id="5" name="Group 521"/>
          <p:cNvGrpSpPr>
            <a:grpSpLocks noChangeAspect="1"/>
          </p:cNvGrpSpPr>
          <p:nvPr/>
        </p:nvGrpSpPr>
        <p:grpSpPr bwMode="auto">
          <a:xfrm>
            <a:off x="566738" y="5023571"/>
            <a:ext cx="993753" cy="993753"/>
            <a:chOff x="3476" y="2032"/>
            <a:chExt cx="340" cy="340"/>
          </a:xfrm>
          <a:solidFill>
            <a:schemeClr val="accent1"/>
          </a:solidFill>
        </p:grpSpPr>
        <p:sp>
          <p:nvSpPr>
            <p:cNvPr id="6" name="Freeform 522"/>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523"/>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524"/>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 name="Group 4"/>
          <p:cNvGrpSpPr>
            <a:grpSpLocks noChangeAspect="1"/>
          </p:cNvGrpSpPr>
          <p:nvPr/>
        </p:nvGrpSpPr>
        <p:grpSpPr bwMode="auto">
          <a:xfrm>
            <a:off x="8201309" y="625913"/>
            <a:ext cx="3672694" cy="4062651"/>
            <a:chOff x="-1624" y="2568"/>
            <a:chExt cx="1454" cy="1392"/>
          </a:xfrm>
          <a:solidFill>
            <a:schemeClr val="accent1"/>
          </a:solidFill>
        </p:grpSpPr>
        <p:sp>
          <p:nvSpPr>
            <p:cNvPr id="10" name="Freeform 9"/>
            <p:cNvSpPr>
              <a:spLocks/>
            </p:cNvSpPr>
            <p:nvPr/>
          </p:nvSpPr>
          <p:spPr bwMode="auto">
            <a:xfrm>
              <a:off x="-1260" y="3898"/>
              <a:ext cx="121" cy="62"/>
            </a:xfrm>
            <a:custGeom>
              <a:avLst/>
              <a:gdLst>
                <a:gd name="T0" fmla="*/ 42 w 57"/>
                <a:gd name="T1" fmla="*/ 0 h 29"/>
                <a:gd name="T2" fmla="*/ 14 w 57"/>
                <a:gd name="T3" fmla="*/ 0 h 29"/>
                <a:gd name="T4" fmla="*/ 0 w 57"/>
                <a:gd name="T5" fmla="*/ 15 h 29"/>
                <a:gd name="T6" fmla="*/ 14 w 57"/>
                <a:gd name="T7" fmla="*/ 29 h 29"/>
                <a:gd name="T8" fmla="*/ 42 w 57"/>
                <a:gd name="T9" fmla="*/ 29 h 29"/>
                <a:gd name="T10" fmla="*/ 57 w 57"/>
                <a:gd name="T11" fmla="*/ 15 h 29"/>
                <a:gd name="T12" fmla="*/ 42 w 5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42" y="0"/>
                  </a:moveTo>
                  <a:cubicBezTo>
                    <a:pt x="14" y="0"/>
                    <a:pt x="14" y="0"/>
                    <a:pt x="14" y="0"/>
                  </a:cubicBezTo>
                  <a:cubicBezTo>
                    <a:pt x="6" y="0"/>
                    <a:pt x="0" y="7"/>
                    <a:pt x="0" y="15"/>
                  </a:cubicBezTo>
                  <a:cubicBezTo>
                    <a:pt x="0" y="22"/>
                    <a:pt x="6" y="29"/>
                    <a:pt x="14" y="29"/>
                  </a:cubicBezTo>
                  <a:cubicBezTo>
                    <a:pt x="42" y="29"/>
                    <a:pt x="42" y="29"/>
                    <a:pt x="42" y="29"/>
                  </a:cubicBezTo>
                  <a:cubicBezTo>
                    <a:pt x="50" y="29"/>
                    <a:pt x="57" y="22"/>
                    <a:pt x="57" y="15"/>
                  </a:cubicBezTo>
                  <a:cubicBezTo>
                    <a:pt x="57" y="7"/>
                    <a:pt x="50" y="0"/>
                    <a:pt x="42"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381" y="3777"/>
              <a:ext cx="362" cy="62"/>
            </a:xfrm>
            <a:custGeom>
              <a:avLst/>
              <a:gdLst>
                <a:gd name="T0" fmla="*/ 156 w 170"/>
                <a:gd name="T1" fmla="*/ 0 h 29"/>
                <a:gd name="T2" fmla="*/ 14 w 170"/>
                <a:gd name="T3" fmla="*/ 0 h 29"/>
                <a:gd name="T4" fmla="*/ 0 w 170"/>
                <a:gd name="T5" fmla="*/ 15 h 29"/>
                <a:gd name="T6" fmla="*/ 14 w 170"/>
                <a:gd name="T7" fmla="*/ 29 h 29"/>
                <a:gd name="T8" fmla="*/ 156 w 170"/>
                <a:gd name="T9" fmla="*/ 29 h 29"/>
                <a:gd name="T10" fmla="*/ 170 w 170"/>
                <a:gd name="T11" fmla="*/ 15 h 29"/>
                <a:gd name="T12" fmla="*/ 156 w 17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0" h="29">
                  <a:moveTo>
                    <a:pt x="156" y="0"/>
                  </a:moveTo>
                  <a:cubicBezTo>
                    <a:pt x="14" y="0"/>
                    <a:pt x="14" y="0"/>
                    <a:pt x="14" y="0"/>
                  </a:cubicBezTo>
                  <a:cubicBezTo>
                    <a:pt x="6" y="0"/>
                    <a:pt x="0" y="7"/>
                    <a:pt x="0" y="15"/>
                  </a:cubicBezTo>
                  <a:cubicBezTo>
                    <a:pt x="0" y="23"/>
                    <a:pt x="6" y="29"/>
                    <a:pt x="14" y="29"/>
                  </a:cubicBezTo>
                  <a:cubicBezTo>
                    <a:pt x="156" y="29"/>
                    <a:pt x="156" y="29"/>
                    <a:pt x="156" y="29"/>
                  </a:cubicBezTo>
                  <a:cubicBezTo>
                    <a:pt x="164" y="29"/>
                    <a:pt x="170" y="23"/>
                    <a:pt x="170" y="15"/>
                  </a:cubicBezTo>
                  <a:cubicBezTo>
                    <a:pt x="170" y="7"/>
                    <a:pt x="164" y="0"/>
                    <a:pt x="156"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1443" y="3658"/>
              <a:ext cx="364" cy="59"/>
            </a:xfrm>
            <a:custGeom>
              <a:avLst/>
              <a:gdLst>
                <a:gd name="T0" fmla="*/ 157 w 171"/>
                <a:gd name="T1" fmla="*/ 0 h 28"/>
                <a:gd name="T2" fmla="*/ 15 w 171"/>
                <a:gd name="T3" fmla="*/ 0 h 28"/>
                <a:gd name="T4" fmla="*/ 0 w 171"/>
                <a:gd name="T5" fmla="*/ 14 h 28"/>
                <a:gd name="T6" fmla="*/ 15 w 171"/>
                <a:gd name="T7" fmla="*/ 28 h 28"/>
                <a:gd name="T8" fmla="*/ 157 w 171"/>
                <a:gd name="T9" fmla="*/ 28 h 28"/>
                <a:gd name="T10" fmla="*/ 171 w 171"/>
                <a:gd name="T11" fmla="*/ 14 h 28"/>
                <a:gd name="T12" fmla="*/ 157 w 17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1" h="28">
                  <a:moveTo>
                    <a:pt x="157" y="0"/>
                  </a:moveTo>
                  <a:cubicBezTo>
                    <a:pt x="15" y="0"/>
                    <a:pt x="15" y="0"/>
                    <a:pt x="15" y="0"/>
                  </a:cubicBezTo>
                  <a:cubicBezTo>
                    <a:pt x="7" y="0"/>
                    <a:pt x="0" y="6"/>
                    <a:pt x="0" y="14"/>
                  </a:cubicBezTo>
                  <a:cubicBezTo>
                    <a:pt x="0" y="22"/>
                    <a:pt x="7" y="28"/>
                    <a:pt x="15" y="28"/>
                  </a:cubicBezTo>
                  <a:cubicBezTo>
                    <a:pt x="157" y="28"/>
                    <a:pt x="157" y="28"/>
                    <a:pt x="157" y="28"/>
                  </a:cubicBezTo>
                  <a:cubicBezTo>
                    <a:pt x="165" y="28"/>
                    <a:pt x="171" y="22"/>
                    <a:pt x="171" y="14"/>
                  </a:cubicBezTo>
                  <a:cubicBezTo>
                    <a:pt x="171" y="6"/>
                    <a:pt x="165" y="0"/>
                    <a:pt x="157"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1381" y="3537"/>
              <a:ext cx="483" cy="59"/>
            </a:xfrm>
            <a:custGeom>
              <a:avLst/>
              <a:gdLst>
                <a:gd name="T0" fmla="*/ 213 w 227"/>
                <a:gd name="T1" fmla="*/ 0 h 28"/>
                <a:gd name="T2" fmla="*/ 14 w 227"/>
                <a:gd name="T3" fmla="*/ 0 h 28"/>
                <a:gd name="T4" fmla="*/ 0 w 227"/>
                <a:gd name="T5" fmla="*/ 14 h 28"/>
                <a:gd name="T6" fmla="*/ 14 w 227"/>
                <a:gd name="T7" fmla="*/ 28 h 28"/>
                <a:gd name="T8" fmla="*/ 213 w 227"/>
                <a:gd name="T9" fmla="*/ 28 h 28"/>
                <a:gd name="T10" fmla="*/ 227 w 227"/>
                <a:gd name="T11" fmla="*/ 14 h 28"/>
                <a:gd name="T12" fmla="*/ 213 w 22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27" h="28">
                  <a:moveTo>
                    <a:pt x="213" y="0"/>
                  </a:moveTo>
                  <a:cubicBezTo>
                    <a:pt x="14" y="0"/>
                    <a:pt x="14" y="0"/>
                    <a:pt x="14" y="0"/>
                  </a:cubicBezTo>
                  <a:cubicBezTo>
                    <a:pt x="6" y="0"/>
                    <a:pt x="0" y="6"/>
                    <a:pt x="0" y="14"/>
                  </a:cubicBezTo>
                  <a:cubicBezTo>
                    <a:pt x="0" y="22"/>
                    <a:pt x="6" y="28"/>
                    <a:pt x="14" y="28"/>
                  </a:cubicBezTo>
                  <a:cubicBezTo>
                    <a:pt x="213" y="28"/>
                    <a:pt x="213" y="28"/>
                    <a:pt x="213" y="28"/>
                  </a:cubicBezTo>
                  <a:cubicBezTo>
                    <a:pt x="221" y="28"/>
                    <a:pt x="227" y="22"/>
                    <a:pt x="227" y="14"/>
                  </a:cubicBezTo>
                  <a:cubicBezTo>
                    <a:pt x="227" y="6"/>
                    <a:pt x="221" y="0"/>
                    <a:pt x="213"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1322" y="3415"/>
              <a:ext cx="545" cy="60"/>
            </a:xfrm>
            <a:custGeom>
              <a:avLst/>
              <a:gdLst>
                <a:gd name="T0" fmla="*/ 242 w 256"/>
                <a:gd name="T1" fmla="*/ 0 h 28"/>
                <a:gd name="T2" fmla="*/ 14 w 256"/>
                <a:gd name="T3" fmla="*/ 0 h 28"/>
                <a:gd name="T4" fmla="*/ 0 w 256"/>
                <a:gd name="T5" fmla="*/ 14 h 28"/>
                <a:gd name="T6" fmla="*/ 14 w 256"/>
                <a:gd name="T7" fmla="*/ 28 h 28"/>
                <a:gd name="T8" fmla="*/ 242 w 256"/>
                <a:gd name="T9" fmla="*/ 28 h 28"/>
                <a:gd name="T10" fmla="*/ 256 w 256"/>
                <a:gd name="T11" fmla="*/ 14 h 28"/>
                <a:gd name="T12" fmla="*/ 242 w 25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6" h="28">
                  <a:moveTo>
                    <a:pt x="242" y="0"/>
                  </a:moveTo>
                  <a:cubicBezTo>
                    <a:pt x="14" y="0"/>
                    <a:pt x="14" y="0"/>
                    <a:pt x="14" y="0"/>
                  </a:cubicBezTo>
                  <a:cubicBezTo>
                    <a:pt x="7" y="0"/>
                    <a:pt x="0" y="6"/>
                    <a:pt x="0" y="14"/>
                  </a:cubicBezTo>
                  <a:cubicBezTo>
                    <a:pt x="0" y="22"/>
                    <a:pt x="7" y="28"/>
                    <a:pt x="14" y="28"/>
                  </a:cubicBezTo>
                  <a:cubicBezTo>
                    <a:pt x="242" y="28"/>
                    <a:pt x="242" y="28"/>
                    <a:pt x="242" y="28"/>
                  </a:cubicBezTo>
                  <a:cubicBezTo>
                    <a:pt x="250" y="28"/>
                    <a:pt x="256" y="22"/>
                    <a:pt x="256" y="14"/>
                  </a:cubicBezTo>
                  <a:cubicBezTo>
                    <a:pt x="256" y="6"/>
                    <a:pt x="250" y="0"/>
                    <a:pt x="242"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1503" y="3294"/>
              <a:ext cx="848" cy="59"/>
            </a:xfrm>
            <a:custGeom>
              <a:avLst/>
              <a:gdLst>
                <a:gd name="T0" fmla="*/ 384 w 398"/>
                <a:gd name="T1" fmla="*/ 0 h 28"/>
                <a:gd name="T2" fmla="*/ 14 w 398"/>
                <a:gd name="T3" fmla="*/ 0 h 28"/>
                <a:gd name="T4" fmla="*/ 0 w 398"/>
                <a:gd name="T5" fmla="*/ 14 h 28"/>
                <a:gd name="T6" fmla="*/ 14 w 398"/>
                <a:gd name="T7" fmla="*/ 28 h 28"/>
                <a:gd name="T8" fmla="*/ 384 w 398"/>
                <a:gd name="T9" fmla="*/ 28 h 28"/>
                <a:gd name="T10" fmla="*/ 398 w 398"/>
                <a:gd name="T11" fmla="*/ 14 h 28"/>
                <a:gd name="T12" fmla="*/ 384 w 39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98" h="28">
                  <a:moveTo>
                    <a:pt x="384" y="0"/>
                  </a:moveTo>
                  <a:cubicBezTo>
                    <a:pt x="14" y="0"/>
                    <a:pt x="14" y="0"/>
                    <a:pt x="14" y="0"/>
                  </a:cubicBezTo>
                  <a:cubicBezTo>
                    <a:pt x="6" y="0"/>
                    <a:pt x="0" y="6"/>
                    <a:pt x="0" y="14"/>
                  </a:cubicBezTo>
                  <a:cubicBezTo>
                    <a:pt x="0" y="22"/>
                    <a:pt x="6" y="28"/>
                    <a:pt x="14" y="28"/>
                  </a:cubicBezTo>
                  <a:cubicBezTo>
                    <a:pt x="384" y="28"/>
                    <a:pt x="384" y="28"/>
                    <a:pt x="384" y="28"/>
                  </a:cubicBezTo>
                  <a:cubicBezTo>
                    <a:pt x="392" y="28"/>
                    <a:pt x="398" y="22"/>
                    <a:pt x="398" y="14"/>
                  </a:cubicBezTo>
                  <a:cubicBezTo>
                    <a:pt x="398" y="6"/>
                    <a:pt x="392" y="0"/>
                    <a:pt x="384"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p:nvSpPr>
          <p:spPr bwMode="auto">
            <a:xfrm>
              <a:off x="-1381" y="3173"/>
              <a:ext cx="787" cy="59"/>
            </a:xfrm>
            <a:custGeom>
              <a:avLst/>
              <a:gdLst>
                <a:gd name="T0" fmla="*/ 355 w 370"/>
                <a:gd name="T1" fmla="*/ 0 h 28"/>
                <a:gd name="T2" fmla="*/ 14 w 370"/>
                <a:gd name="T3" fmla="*/ 0 h 28"/>
                <a:gd name="T4" fmla="*/ 0 w 370"/>
                <a:gd name="T5" fmla="*/ 14 h 28"/>
                <a:gd name="T6" fmla="*/ 14 w 370"/>
                <a:gd name="T7" fmla="*/ 28 h 28"/>
                <a:gd name="T8" fmla="*/ 355 w 370"/>
                <a:gd name="T9" fmla="*/ 28 h 28"/>
                <a:gd name="T10" fmla="*/ 370 w 370"/>
                <a:gd name="T11" fmla="*/ 14 h 28"/>
                <a:gd name="T12" fmla="*/ 355 w 37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70" h="28">
                  <a:moveTo>
                    <a:pt x="355" y="0"/>
                  </a:moveTo>
                  <a:cubicBezTo>
                    <a:pt x="14" y="0"/>
                    <a:pt x="14" y="0"/>
                    <a:pt x="14" y="0"/>
                  </a:cubicBezTo>
                  <a:cubicBezTo>
                    <a:pt x="6" y="0"/>
                    <a:pt x="0" y="6"/>
                    <a:pt x="0" y="14"/>
                  </a:cubicBezTo>
                  <a:cubicBezTo>
                    <a:pt x="0" y="22"/>
                    <a:pt x="6" y="28"/>
                    <a:pt x="14" y="28"/>
                  </a:cubicBezTo>
                  <a:cubicBezTo>
                    <a:pt x="355" y="28"/>
                    <a:pt x="355" y="28"/>
                    <a:pt x="355" y="28"/>
                  </a:cubicBezTo>
                  <a:cubicBezTo>
                    <a:pt x="363" y="28"/>
                    <a:pt x="370" y="22"/>
                    <a:pt x="370" y="14"/>
                  </a:cubicBezTo>
                  <a:cubicBezTo>
                    <a:pt x="370" y="6"/>
                    <a:pt x="363" y="0"/>
                    <a:pt x="355"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1503" y="3051"/>
              <a:ext cx="788" cy="62"/>
            </a:xfrm>
            <a:custGeom>
              <a:avLst/>
              <a:gdLst>
                <a:gd name="T0" fmla="*/ 355 w 370"/>
                <a:gd name="T1" fmla="*/ 0 h 29"/>
                <a:gd name="T2" fmla="*/ 14 w 370"/>
                <a:gd name="T3" fmla="*/ 0 h 29"/>
                <a:gd name="T4" fmla="*/ 0 w 370"/>
                <a:gd name="T5" fmla="*/ 14 h 29"/>
                <a:gd name="T6" fmla="*/ 14 w 370"/>
                <a:gd name="T7" fmla="*/ 29 h 29"/>
                <a:gd name="T8" fmla="*/ 355 w 370"/>
                <a:gd name="T9" fmla="*/ 29 h 29"/>
                <a:gd name="T10" fmla="*/ 370 w 370"/>
                <a:gd name="T11" fmla="*/ 14 h 29"/>
                <a:gd name="T12" fmla="*/ 355 w 37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70" h="29">
                  <a:moveTo>
                    <a:pt x="355" y="0"/>
                  </a:moveTo>
                  <a:cubicBezTo>
                    <a:pt x="14" y="0"/>
                    <a:pt x="14" y="0"/>
                    <a:pt x="14" y="0"/>
                  </a:cubicBezTo>
                  <a:cubicBezTo>
                    <a:pt x="6" y="0"/>
                    <a:pt x="0" y="6"/>
                    <a:pt x="0" y="14"/>
                  </a:cubicBezTo>
                  <a:cubicBezTo>
                    <a:pt x="0" y="22"/>
                    <a:pt x="6" y="29"/>
                    <a:pt x="14" y="29"/>
                  </a:cubicBezTo>
                  <a:cubicBezTo>
                    <a:pt x="355" y="29"/>
                    <a:pt x="355" y="29"/>
                    <a:pt x="355" y="29"/>
                  </a:cubicBezTo>
                  <a:cubicBezTo>
                    <a:pt x="363" y="29"/>
                    <a:pt x="370" y="22"/>
                    <a:pt x="370" y="14"/>
                  </a:cubicBezTo>
                  <a:cubicBezTo>
                    <a:pt x="370" y="6"/>
                    <a:pt x="363" y="0"/>
                    <a:pt x="355"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1624" y="2930"/>
              <a:ext cx="1150" cy="62"/>
            </a:xfrm>
            <a:custGeom>
              <a:avLst/>
              <a:gdLst>
                <a:gd name="T0" fmla="*/ 526 w 540"/>
                <a:gd name="T1" fmla="*/ 0 h 29"/>
                <a:gd name="T2" fmla="*/ 14 w 540"/>
                <a:gd name="T3" fmla="*/ 0 h 29"/>
                <a:gd name="T4" fmla="*/ 0 w 540"/>
                <a:gd name="T5" fmla="*/ 14 h 29"/>
                <a:gd name="T6" fmla="*/ 14 w 540"/>
                <a:gd name="T7" fmla="*/ 29 h 29"/>
                <a:gd name="T8" fmla="*/ 14 w 540"/>
                <a:gd name="T9" fmla="*/ 29 h 29"/>
                <a:gd name="T10" fmla="*/ 526 w 540"/>
                <a:gd name="T11" fmla="*/ 29 h 29"/>
                <a:gd name="T12" fmla="*/ 526 w 540"/>
                <a:gd name="T13" fmla="*/ 29 h 29"/>
                <a:gd name="T14" fmla="*/ 540 w 540"/>
                <a:gd name="T15" fmla="*/ 14 h 29"/>
                <a:gd name="T16" fmla="*/ 526 w 54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29">
                  <a:moveTo>
                    <a:pt x="526" y="0"/>
                  </a:moveTo>
                  <a:cubicBezTo>
                    <a:pt x="14" y="0"/>
                    <a:pt x="14" y="0"/>
                    <a:pt x="14" y="0"/>
                  </a:cubicBezTo>
                  <a:cubicBezTo>
                    <a:pt x="6" y="0"/>
                    <a:pt x="0" y="7"/>
                    <a:pt x="0" y="14"/>
                  </a:cubicBezTo>
                  <a:cubicBezTo>
                    <a:pt x="0" y="22"/>
                    <a:pt x="6" y="29"/>
                    <a:pt x="14" y="29"/>
                  </a:cubicBezTo>
                  <a:cubicBezTo>
                    <a:pt x="14" y="29"/>
                    <a:pt x="14" y="29"/>
                    <a:pt x="14" y="29"/>
                  </a:cubicBezTo>
                  <a:cubicBezTo>
                    <a:pt x="526" y="29"/>
                    <a:pt x="526" y="29"/>
                    <a:pt x="526" y="29"/>
                  </a:cubicBezTo>
                  <a:cubicBezTo>
                    <a:pt x="526" y="29"/>
                    <a:pt x="526" y="29"/>
                    <a:pt x="526" y="29"/>
                  </a:cubicBezTo>
                  <a:cubicBezTo>
                    <a:pt x="534" y="29"/>
                    <a:pt x="540" y="22"/>
                    <a:pt x="540" y="14"/>
                  </a:cubicBezTo>
                  <a:cubicBezTo>
                    <a:pt x="540" y="7"/>
                    <a:pt x="534" y="0"/>
                    <a:pt x="526"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1503" y="2809"/>
              <a:ext cx="969" cy="61"/>
            </a:xfrm>
            <a:custGeom>
              <a:avLst/>
              <a:gdLst>
                <a:gd name="T0" fmla="*/ 441 w 455"/>
                <a:gd name="T1" fmla="*/ 0 h 29"/>
                <a:gd name="T2" fmla="*/ 14 w 455"/>
                <a:gd name="T3" fmla="*/ 0 h 29"/>
                <a:gd name="T4" fmla="*/ 0 w 455"/>
                <a:gd name="T5" fmla="*/ 15 h 29"/>
                <a:gd name="T6" fmla="*/ 14 w 455"/>
                <a:gd name="T7" fmla="*/ 29 h 29"/>
                <a:gd name="T8" fmla="*/ 441 w 455"/>
                <a:gd name="T9" fmla="*/ 29 h 29"/>
                <a:gd name="T10" fmla="*/ 455 w 455"/>
                <a:gd name="T11" fmla="*/ 15 h 29"/>
                <a:gd name="T12" fmla="*/ 441 w 45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55" h="29">
                  <a:moveTo>
                    <a:pt x="441" y="0"/>
                  </a:moveTo>
                  <a:cubicBezTo>
                    <a:pt x="14" y="0"/>
                    <a:pt x="14" y="0"/>
                    <a:pt x="14" y="0"/>
                  </a:cubicBezTo>
                  <a:cubicBezTo>
                    <a:pt x="6" y="0"/>
                    <a:pt x="0" y="7"/>
                    <a:pt x="0" y="15"/>
                  </a:cubicBezTo>
                  <a:cubicBezTo>
                    <a:pt x="0" y="22"/>
                    <a:pt x="6" y="29"/>
                    <a:pt x="14" y="29"/>
                  </a:cubicBezTo>
                  <a:cubicBezTo>
                    <a:pt x="441" y="29"/>
                    <a:pt x="441" y="29"/>
                    <a:pt x="441" y="29"/>
                  </a:cubicBezTo>
                  <a:cubicBezTo>
                    <a:pt x="449" y="29"/>
                    <a:pt x="455" y="22"/>
                    <a:pt x="455" y="15"/>
                  </a:cubicBezTo>
                  <a:cubicBezTo>
                    <a:pt x="455" y="7"/>
                    <a:pt x="449" y="0"/>
                    <a:pt x="441"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p:nvSpPr>
          <p:spPr bwMode="auto">
            <a:xfrm>
              <a:off x="-1443" y="2687"/>
              <a:ext cx="1152" cy="62"/>
            </a:xfrm>
            <a:custGeom>
              <a:avLst/>
              <a:gdLst>
                <a:gd name="T0" fmla="*/ 527 w 541"/>
                <a:gd name="T1" fmla="*/ 0 h 29"/>
                <a:gd name="T2" fmla="*/ 15 w 541"/>
                <a:gd name="T3" fmla="*/ 0 h 29"/>
                <a:gd name="T4" fmla="*/ 0 w 541"/>
                <a:gd name="T5" fmla="*/ 15 h 29"/>
                <a:gd name="T6" fmla="*/ 15 w 541"/>
                <a:gd name="T7" fmla="*/ 29 h 29"/>
                <a:gd name="T8" fmla="*/ 527 w 541"/>
                <a:gd name="T9" fmla="*/ 29 h 29"/>
                <a:gd name="T10" fmla="*/ 541 w 541"/>
                <a:gd name="T11" fmla="*/ 15 h 29"/>
                <a:gd name="T12" fmla="*/ 527 w 54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41" h="29">
                  <a:moveTo>
                    <a:pt x="527" y="0"/>
                  </a:moveTo>
                  <a:cubicBezTo>
                    <a:pt x="15" y="0"/>
                    <a:pt x="15" y="0"/>
                    <a:pt x="15" y="0"/>
                  </a:cubicBezTo>
                  <a:cubicBezTo>
                    <a:pt x="7" y="0"/>
                    <a:pt x="0" y="7"/>
                    <a:pt x="0" y="15"/>
                  </a:cubicBezTo>
                  <a:cubicBezTo>
                    <a:pt x="0" y="23"/>
                    <a:pt x="7" y="29"/>
                    <a:pt x="15" y="29"/>
                  </a:cubicBezTo>
                  <a:cubicBezTo>
                    <a:pt x="527" y="29"/>
                    <a:pt x="527" y="29"/>
                    <a:pt x="527" y="29"/>
                  </a:cubicBezTo>
                  <a:cubicBezTo>
                    <a:pt x="534" y="29"/>
                    <a:pt x="541" y="23"/>
                    <a:pt x="541" y="15"/>
                  </a:cubicBezTo>
                  <a:cubicBezTo>
                    <a:pt x="541" y="7"/>
                    <a:pt x="534" y="0"/>
                    <a:pt x="527"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564" y="2568"/>
              <a:ext cx="1394" cy="60"/>
            </a:xfrm>
            <a:custGeom>
              <a:avLst/>
              <a:gdLst>
                <a:gd name="T0" fmla="*/ 640 w 655"/>
                <a:gd name="T1" fmla="*/ 0 h 28"/>
                <a:gd name="T2" fmla="*/ 15 w 655"/>
                <a:gd name="T3" fmla="*/ 0 h 28"/>
                <a:gd name="T4" fmla="*/ 0 w 655"/>
                <a:gd name="T5" fmla="*/ 14 h 28"/>
                <a:gd name="T6" fmla="*/ 15 w 655"/>
                <a:gd name="T7" fmla="*/ 28 h 28"/>
                <a:gd name="T8" fmla="*/ 640 w 655"/>
                <a:gd name="T9" fmla="*/ 28 h 28"/>
                <a:gd name="T10" fmla="*/ 655 w 655"/>
                <a:gd name="T11" fmla="*/ 14 h 28"/>
                <a:gd name="T12" fmla="*/ 640 w 65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55" h="28">
                  <a:moveTo>
                    <a:pt x="640" y="0"/>
                  </a:moveTo>
                  <a:cubicBezTo>
                    <a:pt x="15" y="0"/>
                    <a:pt x="15" y="0"/>
                    <a:pt x="15" y="0"/>
                  </a:cubicBezTo>
                  <a:cubicBezTo>
                    <a:pt x="7" y="0"/>
                    <a:pt x="0" y="6"/>
                    <a:pt x="0" y="14"/>
                  </a:cubicBezTo>
                  <a:cubicBezTo>
                    <a:pt x="0" y="22"/>
                    <a:pt x="7" y="28"/>
                    <a:pt x="15" y="28"/>
                  </a:cubicBezTo>
                  <a:cubicBezTo>
                    <a:pt x="640" y="28"/>
                    <a:pt x="640" y="28"/>
                    <a:pt x="640" y="28"/>
                  </a:cubicBezTo>
                  <a:cubicBezTo>
                    <a:pt x="648" y="28"/>
                    <a:pt x="655" y="22"/>
                    <a:pt x="655" y="14"/>
                  </a:cubicBezTo>
                  <a:cubicBezTo>
                    <a:pt x="655" y="6"/>
                    <a:pt x="648" y="0"/>
                    <a:pt x="640" y="0"/>
                  </a:cubicBezTo>
                  <a:close/>
                </a:path>
              </a:pathLst>
            </a:custGeom>
            <a:grpFill/>
            <a:ln w="57150" cmpd="sng">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046974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some companies are aiming to monetizing these solutions…</a:t>
            </a:r>
          </a:p>
        </p:txBody>
      </p:sp>
      <p:pic>
        <p:nvPicPr>
          <p:cNvPr id="5122" name="Picture 2" descr="Z:\Users\jaynair\Documents\Windows7 data\Documents\Resources\Worked Files\2017\September 2017\September 13\94524 Cypher Keynote Talk\Graphics\iStock-692365952.jpg"/>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13510" y="1666785"/>
            <a:ext cx="3671316" cy="36301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Z:\Users\jaynair\Documents\Windows7 data\Documents\Resources\Worked Files\2017\September 2017\September 13\94524 Cypher Keynote Talk\Graphics\iStock-67020141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6236" y="1666785"/>
            <a:ext cx="3671316" cy="36286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Users\jaynair\Documents\Windows7 data\Documents\Resources\Worked Files\2017\September 2017\September 13\94524 Cypher Keynote Talk\Graphics\bzi_inn_glb_ho_2363_lo.png"/>
          <p:cNvPicPr>
            <a:picLocks noChangeArrowheads="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8050783" y="1666785"/>
            <a:ext cx="3671317" cy="363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76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not use the same tools for applications like these</a:t>
            </a:r>
            <a:r>
              <a:rPr lang="en-US" dirty="0" smtClean="0"/>
              <a:t>…</a:t>
            </a:r>
            <a:endParaRPr lang="en-US" dirty="0"/>
          </a:p>
        </p:txBody>
      </p:sp>
      <p:pic>
        <p:nvPicPr>
          <p:cNvPr id="6146" name="Picture 2" descr="Z:\Users\jaynair\Documents\Windows7 data\Documents\Resources\Worked Files\2017\September 2017\September 13\94524 Cypher Keynote Talk\Graphics\CRG470_l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6236" y="1666785"/>
            <a:ext cx="3671316" cy="36286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Users\jaynair\Documents\Windows7 data\Documents\Resources\Worked Files\2017\September 2017\September 13\94524 Cypher Keynote Talk\Graphics\ind_tmt_glb_ho_1912_lo.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13510" y="1636239"/>
            <a:ext cx="3671316" cy="36591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Users\jaynair\Documents\Windows7 data\Documents\Resources\Worked Files\2017\September 2017\September 13\94524 Cypher Keynote Talk\Graphics\shutterstock_411648085_l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050783" y="1666785"/>
            <a:ext cx="3671317" cy="36286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a:xfrm>
            <a:off x="854221" y="5415804"/>
            <a:ext cx="2715346" cy="307777"/>
          </a:xfrm>
          <a:prstGeom prst="rect">
            <a:avLst/>
          </a:prstGeom>
        </p:spPr>
        <p:txBody>
          <a:bodyPr vert="horz" wrap="square" lIns="0" tIns="0" rIns="0" bIns="0" rtlCol="0" anchor="t">
            <a:sp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2000" b="1" dirty="0" smtClean="0"/>
              <a:t>Forecast Demand</a:t>
            </a:r>
            <a:endParaRPr lang="en-US" sz="2000" b="1" dirty="0"/>
          </a:p>
        </p:txBody>
      </p:sp>
      <p:sp>
        <p:nvSpPr>
          <p:cNvPr id="10" name="Text Placeholder 1"/>
          <p:cNvSpPr txBox="1">
            <a:spLocks/>
          </p:cNvSpPr>
          <p:nvPr/>
        </p:nvSpPr>
        <p:spPr>
          <a:xfrm>
            <a:off x="4826305" y="5415804"/>
            <a:ext cx="2445726" cy="615553"/>
          </a:xfrm>
          <a:prstGeom prst="rect">
            <a:avLst/>
          </a:prstGeom>
        </p:spPr>
        <p:txBody>
          <a:bodyPr vert="horz" wrap="square" lIns="0" tIns="0" rIns="0" bIns="0" rtlCol="0" anchor="t">
            <a:sp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2000" b="1" dirty="0" smtClean="0"/>
              <a:t>Customer Management</a:t>
            </a:r>
            <a:endParaRPr lang="en-US" sz="2000" b="1" dirty="0"/>
          </a:p>
        </p:txBody>
      </p:sp>
      <p:sp>
        <p:nvSpPr>
          <p:cNvPr id="11" name="Text Placeholder 1"/>
          <p:cNvSpPr txBox="1">
            <a:spLocks/>
          </p:cNvSpPr>
          <p:nvPr/>
        </p:nvSpPr>
        <p:spPr>
          <a:xfrm>
            <a:off x="8050783" y="5415804"/>
            <a:ext cx="3671317" cy="615553"/>
          </a:xfrm>
          <a:prstGeom prst="rect">
            <a:avLst/>
          </a:prstGeom>
        </p:spPr>
        <p:txBody>
          <a:bodyPr vert="horz" wrap="square" lIns="0" tIns="0" rIns="0" bIns="0" rtlCol="0" anchor="t">
            <a:sp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2000" b="1" dirty="0" smtClean="0"/>
              <a:t>Financial Planning/</a:t>
            </a:r>
            <a:br>
              <a:rPr lang="en-US" sz="2000" b="1" dirty="0" smtClean="0"/>
            </a:br>
            <a:r>
              <a:rPr lang="en-US" sz="2000" b="1" dirty="0" smtClean="0"/>
              <a:t>Profitability </a:t>
            </a:r>
            <a:endParaRPr lang="en-US" sz="2000" b="1" dirty="0"/>
          </a:p>
        </p:txBody>
      </p:sp>
    </p:spTree>
    <p:extLst>
      <p:ext uri="{BB962C8B-B14F-4D97-AF65-F5344CB8AC3E}">
        <p14:creationId xmlns:p14="http://schemas.microsoft.com/office/powerpoint/2010/main" val="20345619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76239" y="317499"/>
            <a:ext cx="8391525" cy="692150"/>
          </a:xfrm>
        </p:spPr>
        <p:txBody>
          <a:bodyPr/>
          <a:lstStyle/>
          <a:p>
            <a:r>
              <a:rPr lang="en-US" dirty="0">
                <a:solidFill>
                  <a:schemeClr val="bg1"/>
                </a:solidFill>
              </a:rPr>
              <a:t>A new approach to </a:t>
            </a:r>
            <a:r>
              <a:rPr lang="en-US" dirty="0" smtClean="0">
                <a:solidFill>
                  <a:schemeClr val="bg1"/>
                </a:solidFill>
              </a:rPr>
              <a:t>commercial analytics problem </a:t>
            </a:r>
            <a:r>
              <a:rPr lang="en-US" dirty="0">
                <a:solidFill>
                  <a:schemeClr val="bg1"/>
                </a:solidFill>
              </a:rPr>
              <a:t>solving</a:t>
            </a:r>
          </a:p>
        </p:txBody>
      </p:sp>
      <p:grpSp>
        <p:nvGrpSpPr>
          <p:cNvPr id="34" name="Group 33"/>
          <p:cNvGrpSpPr/>
          <p:nvPr/>
        </p:nvGrpSpPr>
        <p:grpSpPr>
          <a:xfrm>
            <a:off x="376239" y="1223306"/>
            <a:ext cx="11129938" cy="2006121"/>
            <a:chOff x="376239" y="1223306"/>
            <a:chExt cx="8391525" cy="1512534"/>
          </a:xfrm>
        </p:grpSpPr>
        <p:sp>
          <p:nvSpPr>
            <p:cNvPr id="5" name="Title 1"/>
            <p:cNvSpPr txBox="1">
              <a:spLocks/>
            </p:cNvSpPr>
            <p:nvPr/>
          </p:nvSpPr>
          <p:spPr bwMode="gray">
            <a:xfrm>
              <a:off x="376239" y="1223306"/>
              <a:ext cx="3364653" cy="20884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dirty="0">
                  <a:solidFill>
                    <a:schemeClr val="bg1"/>
                  </a:solidFill>
                </a:rPr>
                <a:t>Typical Analytics Approach</a:t>
              </a:r>
            </a:p>
          </p:txBody>
        </p:sp>
        <p:sp>
          <p:nvSpPr>
            <p:cNvPr id="6" name="Pentagon 5"/>
            <p:cNvSpPr/>
            <p:nvPr/>
          </p:nvSpPr>
          <p:spPr bwMode="gray">
            <a:xfrm>
              <a:off x="376239" y="1600200"/>
              <a:ext cx="1541256" cy="838200"/>
            </a:xfrm>
            <a:prstGeom prst="homePlate">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7" name="Chevron 6"/>
            <p:cNvSpPr/>
            <p:nvPr/>
          </p:nvSpPr>
          <p:spPr bwMode="gray">
            <a:xfrm>
              <a:off x="1746293" y="1600200"/>
              <a:ext cx="1541256" cy="838200"/>
            </a:xfrm>
            <a:prstGeom prst="chevron">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8" name="Chevron 7"/>
            <p:cNvSpPr/>
            <p:nvPr/>
          </p:nvSpPr>
          <p:spPr bwMode="gray">
            <a:xfrm>
              <a:off x="3116347" y="1600200"/>
              <a:ext cx="1541256" cy="838200"/>
            </a:xfrm>
            <a:prstGeom prst="chevron">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9" name="Chevron 8"/>
            <p:cNvSpPr/>
            <p:nvPr/>
          </p:nvSpPr>
          <p:spPr bwMode="gray">
            <a:xfrm>
              <a:off x="4486400" y="1600200"/>
              <a:ext cx="1541256" cy="838200"/>
            </a:xfrm>
            <a:prstGeom prst="chevron">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10" name="Chevron 9"/>
            <p:cNvSpPr/>
            <p:nvPr/>
          </p:nvSpPr>
          <p:spPr bwMode="gray">
            <a:xfrm>
              <a:off x="5856454" y="1600200"/>
              <a:ext cx="1541256" cy="838200"/>
            </a:xfrm>
            <a:prstGeom prst="chevron">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11" name="Chevron 10"/>
            <p:cNvSpPr/>
            <p:nvPr/>
          </p:nvSpPr>
          <p:spPr bwMode="gray">
            <a:xfrm>
              <a:off x="7226508" y="1600200"/>
              <a:ext cx="1541256" cy="838200"/>
            </a:xfrm>
            <a:prstGeom prst="chevron">
              <a:avLst>
                <a:gd name="adj" fmla="val 34848"/>
              </a:avLst>
            </a:prstGeom>
            <a:noFill/>
            <a:ln w="28575" cmpd="sng"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12" name="Title 1"/>
            <p:cNvSpPr txBox="1">
              <a:spLocks/>
            </p:cNvSpPr>
            <p:nvPr/>
          </p:nvSpPr>
          <p:spPr bwMode="gray">
            <a:xfrm>
              <a:off x="490540" y="1856864"/>
              <a:ext cx="1255754" cy="324871"/>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Gather Sample Data</a:t>
              </a:r>
            </a:p>
          </p:txBody>
        </p:sp>
        <p:sp>
          <p:nvSpPr>
            <p:cNvPr id="13" name="Title 1"/>
            <p:cNvSpPr txBox="1">
              <a:spLocks/>
            </p:cNvSpPr>
            <p:nvPr/>
          </p:nvSpPr>
          <p:spPr bwMode="gray">
            <a:xfrm>
              <a:off x="2107141" y="1856863"/>
              <a:ext cx="1031875" cy="324871"/>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Assemble</a:t>
              </a:r>
              <a:br>
                <a:rPr lang="en-US" sz="1400" b="1" dirty="0">
                  <a:solidFill>
                    <a:schemeClr val="bg1"/>
                  </a:solidFill>
                </a:rPr>
              </a:br>
              <a:r>
                <a:rPr lang="en-US" sz="1400" b="1" dirty="0">
                  <a:solidFill>
                    <a:schemeClr val="bg1"/>
                  </a:solidFill>
                </a:rPr>
                <a:t>Smart People</a:t>
              </a:r>
            </a:p>
          </p:txBody>
        </p:sp>
        <p:sp>
          <p:nvSpPr>
            <p:cNvPr id="14" name="Title 1"/>
            <p:cNvSpPr txBox="1">
              <a:spLocks/>
            </p:cNvSpPr>
            <p:nvPr/>
          </p:nvSpPr>
          <p:spPr bwMode="gray">
            <a:xfrm>
              <a:off x="3454525" y="1775646"/>
              <a:ext cx="1092075" cy="487307"/>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Analyze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and </a:t>
              </a:r>
              <a:r>
                <a:rPr lang="en-US" sz="1400" b="1" dirty="0">
                  <a:solidFill>
                    <a:schemeClr val="bg1"/>
                  </a:solidFill>
                </a:rPr>
                <a:t>Produce Insight</a:t>
              </a:r>
            </a:p>
          </p:txBody>
        </p:sp>
        <p:sp>
          <p:nvSpPr>
            <p:cNvPr id="15" name="Title 1"/>
            <p:cNvSpPr txBox="1">
              <a:spLocks/>
            </p:cNvSpPr>
            <p:nvPr/>
          </p:nvSpPr>
          <p:spPr bwMode="gray">
            <a:xfrm>
              <a:off x="4824579" y="1938081"/>
              <a:ext cx="1031875" cy="162436"/>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Report</a:t>
              </a:r>
            </a:p>
          </p:txBody>
        </p:sp>
        <p:sp>
          <p:nvSpPr>
            <p:cNvPr id="16" name="Title 1"/>
            <p:cNvSpPr txBox="1">
              <a:spLocks/>
            </p:cNvSpPr>
            <p:nvPr/>
          </p:nvSpPr>
          <p:spPr bwMode="gray">
            <a:xfrm>
              <a:off x="6194633" y="1775646"/>
              <a:ext cx="1031875" cy="487307"/>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Debate, Socialize, Convince</a:t>
              </a:r>
            </a:p>
          </p:txBody>
        </p:sp>
        <p:sp>
          <p:nvSpPr>
            <p:cNvPr id="17" name="Title 1"/>
            <p:cNvSpPr txBox="1">
              <a:spLocks/>
            </p:cNvSpPr>
            <p:nvPr/>
          </p:nvSpPr>
          <p:spPr bwMode="gray">
            <a:xfrm>
              <a:off x="7591634" y="1938081"/>
              <a:ext cx="1031875" cy="162436"/>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solidFill>
                    <a:schemeClr val="bg1"/>
                  </a:solidFill>
                </a:rPr>
                <a:t>Maybe Act</a:t>
              </a:r>
            </a:p>
          </p:txBody>
        </p:sp>
        <p:sp>
          <p:nvSpPr>
            <p:cNvPr id="18" name="Rectangle 17"/>
            <p:cNvSpPr/>
            <p:nvPr/>
          </p:nvSpPr>
          <p:spPr>
            <a:xfrm>
              <a:off x="712608" y="2573404"/>
              <a:ext cx="7438176" cy="162436"/>
            </a:xfrm>
            <a:prstGeom prst="rect">
              <a:avLst/>
            </a:prstGeom>
          </p:spPr>
          <p:txBody>
            <a:bodyPr wrap="square" lIns="0" tIns="0" rIns="0" bIns="0">
              <a:spAutoFit/>
            </a:bodyPr>
            <a:lstStyle/>
            <a:p>
              <a:pPr algn="ctr">
                <a:spcAft>
                  <a:spcPts val="300"/>
                </a:spcAft>
                <a:tabLst>
                  <a:tab pos="2828925" algn="r"/>
                </a:tabLst>
              </a:pPr>
              <a:r>
                <a:rPr lang="en-US" sz="1400" b="1" dirty="0">
                  <a:solidFill>
                    <a:srgbClr val="FFFFFF"/>
                  </a:solidFill>
                  <a:latin typeface="+mj-lt"/>
                </a:rPr>
                <a:t>Episodic and time </a:t>
              </a:r>
              <a:r>
                <a:rPr lang="en-US" sz="1400" b="1" dirty="0" smtClean="0">
                  <a:solidFill>
                    <a:srgbClr val="FFFFFF"/>
                  </a:solidFill>
                  <a:latin typeface="+mj-lt"/>
                </a:rPr>
                <a:t>consuming, reverts </a:t>
              </a:r>
              <a:r>
                <a:rPr lang="en-US" sz="1400" b="1" dirty="0">
                  <a:solidFill>
                    <a:srgbClr val="FFFFFF"/>
                  </a:solidFill>
                  <a:latin typeface="+mj-lt"/>
                </a:rPr>
                <a:t>to the “Smartest </a:t>
              </a:r>
              <a:r>
                <a:rPr lang="en-US" sz="1400" b="1" dirty="0" smtClean="0">
                  <a:solidFill>
                    <a:srgbClr val="FFFFFF"/>
                  </a:solidFill>
                  <a:latin typeface="+mj-lt"/>
                </a:rPr>
                <a:t>person </a:t>
              </a:r>
              <a:r>
                <a:rPr lang="en-US" sz="1400" b="1" dirty="0">
                  <a:solidFill>
                    <a:srgbClr val="FFFFFF"/>
                  </a:solidFill>
                  <a:latin typeface="+mj-lt"/>
                </a:rPr>
                <a:t>in the </a:t>
              </a:r>
              <a:r>
                <a:rPr lang="en-US" sz="1400" b="1" dirty="0" smtClean="0">
                  <a:solidFill>
                    <a:srgbClr val="FFFFFF"/>
                  </a:solidFill>
                  <a:latin typeface="+mj-lt"/>
                </a:rPr>
                <a:t>room” biased </a:t>
              </a:r>
              <a:r>
                <a:rPr lang="en-US" sz="1400" b="1" dirty="0">
                  <a:solidFill>
                    <a:srgbClr val="FFFFFF"/>
                  </a:solidFill>
                  <a:latin typeface="+mj-lt"/>
                </a:rPr>
                <a:t>approach</a:t>
              </a:r>
            </a:p>
          </p:txBody>
        </p:sp>
      </p:grpSp>
      <p:grpSp>
        <p:nvGrpSpPr>
          <p:cNvPr id="35" name="Group 34"/>
          <p:cNvGrpSpPr/>
          <p:nvPr/>
        </p:nvGrpSpPr>
        <p:grpSpPr>
          <a:xfrm>
            <a:off x="376238" y="3633612"/>
            <a:ext cx="11129936" cy="1616308"/>
            <a:chOff x="376238" y="3819727"/>
            <a:chExt cx="8391525" cy="1218631"/>
          </a:xfrm>
        </p:grpSpPr>
        <p:sp>
          <p:nvSpPr>
            <p:cNvPr id="19" name="Title 1"/>
            <p:cNvSpPr txBox="1">
              <a:spLocks/>
            </p:cNvSpPr>
            <p:nvPr/>
          </p:nvSpPr>
          <p:spPr bwMode="gray">
            <a:xfrm>
              <a:off x="376238" y="3819727"/>
              <a:ext cx="4170362" cy="20884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dirty="0" smtClean="0">
                  <a:solidFill>
                    <a:schemeClr val="bg1"/>
                  </a:solidFill>
                </a:rPr>
                <a:t>Cognitive Data Science </a:t>
              </a:r>
              <a:r>
                <a:rPr lang="en-US" sz="1800" b="1" dirty="0">
                  <a:solidFill>
                    <a:schemeClr val="bg1"/>
                  </a:solidFill>
                </a:rPr>
                <a:t>Approach</a:t>
              </a:r>
            </a:p>
          </p:txBody>
        </p:sp>
        <p:sp>
          <p:nvSpPr>
            <p:cNvPr id="20" name="Pentagon 19"/>
            <p:cNvSpPr/>
            <p:nvPr/>
          </p:nvSpPr>
          <p:spPr bwMode="gray">
            <a:xfrm>
              <a:off x="376239" y="4200158"/>
              <a:ext cx="1342573" cy="838200"/>
            </a:xfrm>
            <a:prstGeom prst="homePlate">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1" name="Chevron 20"/>
            <p:cNvSpPr/>
            <p:nvPr/>
          </p:nvSpPr>
          <p:spPr bwMode="gray">
            <a:xfrm>
              <a:off x="1551064"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2" name="Chevron 21"/>
            <p:cNvSpPr/>
            <p:nvPr/>
          </p:nvSpPr>
          <p:spPr bwMode="gray">
            <a:xfrm>
              <a:off x="2725889"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3" name="Chevron 22"/>
            <p:cNvSpPr/>
            <p:nvPr/>
          </p:nvSpPr>
          <p:spPr bwMode="gray">
            <a:xfrm>
              <a:off x="3900714"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4" name="Chevron 23"/>
            <p:cNvSpPr/>
            <p:nvPr/>
          </p:nvSpPr>
          <p:spPr bwMode="gray">
            <a:xfrm>
              <a:off x="5075539"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5" name="Chevron 24"/>
            <p:cNvSpPr/>
            <p:nvPr/>
          </p:nvSpPr>
          <p:spPr bwMode="gray">
            <a:xfrm>
              <a:off x="6250364"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6" name="Chevron 25"/>
            <p:cNvSpPr/>
            <p:nvPr/>
          </p:nvSpPr>
          <p:spPr bwMode="gray">
            <a:xfrm>
              <a:off x="7425190" y="4200158"/>
              <a:ext cx="1342573" cy="838200"/>
            </a:xfrm>
            <a:prstGeom prst="chevron">
              <a:avLst>
                <a:gd name="adj" fmla="val 34848"/>
              </a:avLst>
            </a:prstGeom>
            <a:solidFill>
              <a:schemeClr val="accent5">
                <a:lumMod val="60000"/>
                <a:lumOff val="40000"/>
              </a:schemeClr>
            </a:solidFill>
            <a:ln w="28575" cmpd="sng"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smtClean="0">
                <a:solidFill>
                  <a:schemeClr val="bg1"/>
                </a:solidFill>
                <a:latin typeface="+mj-lt"/>
              </a:endParaRPr>
            </a:p>
          </p:txBody>
        </p:sp>
        <p:sp>
          <p:nvSpPr>
            <p:cNvPr id="27" name="Title 1"/>
            <p:cNvSpPr txBox="1">
              <a:spLocks/>
            </p:cNvSpPr>
            <p:nvPr/>
          </p:nvSpPr>
          <p:spPr bwMode="gray">
            <a:xfrm>
              <a:off x="490539" y="4460020"/>
              <a:ext cx="1122360" cy="324871"/>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Link Internal Data</a:t>
              </a:r>
            </a:p>
          </p:txBody>
        </p:sp>
        <p:sp>
          <p:nvSpPr>
            <p:cNvPr id="28" name="Title 1"/>
            <p:cNvSpPr txBox="1">
              <a:spLocks/>
            </p:cNvSpPr>
            <p:nvPr/>
          </p:nvSpPr>
          <p:spPr bwMode="gray">
            <a:xfrm>
              <a:off x="1904998" y="4378803"/>
              <a:ext cx="855133" cy="487308"/>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Ingest External Data</a:t>
              </a:r>
            </a:p>
          </p:txBody>
        </p:sp>
        <p:sp>
          <p:nvSpPr>
            <p:cNvPr id="29" name="Title 1"/>
            <p:cNvSpPr txBox="1">
              <a:spLocks/>
            </p:cNvSpPr>
            <p:nvPr/>
          </p:nvSpPr>
          <p:spPr bwMode="gray">
            <a:xfrm>
              <a:off x="3086099" y="4378803"/>
              <a:ext cx="814616" cy="487308"/>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Develop</a:t>
              </a:r>
              <a:br>
                <a:rPr lang="en-US" sz="1400" b="1" dirty="0"/>
              </a:br>
              <a:r>
                <a:rPr lang="en-US" sz="1400" b="1" dirty="0"/>
                <a:t>Signal Cube</a:t>
              </a:r>
            </a:p>
          </p:txBody>
        </p:sp>
        <p:sp>
          <p:nvSpPr>
            <p:cNvPr id="30" name="Title 1"/>
            <p:cNvSpPr txBox="1">
              <a:spLocks/>
            </p:cNvSpPr>
            <p:nvPr/>
          </p:nvSpPr>
          <p:spPr bwMode="gray">
            <a:xfrm>
              <a:off x="4260849" y="4460020"/>
              <a:ext cx="930276" cy="324871"/>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Test Algorithms</a:t>
              </a:r>
            </a:p>
          </p:txBody>
        </p:sp>
        <p:sp>
          <p:nvSpPr>
            <p:cNvPr id="31" name="Title 1"/>
            <p:cNvSpPr txBox="1">
              <a:spLocks/>
            </p:cNvSpPr>
            <p:nvPr/>
          </p:nvSpPr>
          <p:spPr bwMode="gray">
            <a:xfrm>
              <a:off x="5422898" y="4378803"/>
              <a:ext cx="946151" cy="487308"/>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Develop Treatments &amp; Plans</a:t>
              </a:r>
            </a:p>
          </p:txBody>
        </p:sp>
        <p:sp>
          <p:nvSpPr>
            <p:cNvPr id="32" name="Title 1"/>
            <p:cNvSpPr txBox="1">
              <a:spLocks/>
            </p:cNvSpPr>
            <p:nvPr/>
          </p:nvSpPr>
          <p:spPr bwMode="gray">
            <a:xfrm>
              <a:off x="6608569" y="4375605"/>
              <a:ext cx="820890" cy="487308"/>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Integrate into Workflow</a:t>
              </a:r>
            </a:p>
          </p:txBody>
        </p:sp>
        <p:sp>
          <p:nvSpPr>
            <p:cNvPr id="33" name="Title 1"/>
            <p:cNvSpPr txBox="1">
              <a:spLocks/>
            </p:cNvSpPr>
            <p:nvPr/>
          </p:nvSpPr>
          <p:spPr bwMode="gray">
            <a:xfrm>
              <a:off x="7759699" y="4378803"/>
              <a:ext cx="820890" cy="487308"/>
            </a:xfrm>
            <a:prstGeom prst="rect">
              <a:avLst/>
            </a:prstGeom>
          </p:spPr>
          <p:txBody>
            <a:bodyPr vert="horz" wrap="squar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400" b="1" dirty="0"/>
                <a:t>Extend Data for Next Use</a:t>
              </a:r>
            </a:p>
          </p:txBody>
        </p:sp>
      </p:grpSp>
      <p:sp>
        <p:nvSpPr>
          <p:cNvPr id="36" name="Arc 35"/>
          <p:cNvSpPr/>
          <p:nvPr/>
        </p:nvSpPr>
        <p:spPr>
          <a:xfrm rot="8100000">
            <a:off x="5346161" y="547138"/>
            <a:ext cx="5642219" cy="5642219"/>
          </a:xfrm>
          <a:prstGeom prst="arc">
            <a:avLst/>
          </a:prstGeom>
          <a:ln w="19050">
            <a:solidFill>
              <a:schemeClr val="accent5">
                <a:lumMod val="60000"/>
                <a:lumOff val="4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324610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76239" y="317499"/>
            <a:ext cx="8391525" cy="692150"/>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smtClean="0">
                <a:solidFill>
                  <a:schemeClr val="bg1"/>
                </a:solidFill>
              </a:rPr>
              <a:t>We aim to build solutions with these three key components </a:t>
            </a:r>
            <a:endParaRPr lang="en-US" dirty="0">
              <a:solidFill>
                <a:schemeClr val="bg1"/>
              </a:solidFill>
            </a:endParaRPr>
          </a:p>
        </p:txBody>
      </p:sp>
      <p:grpSp>
        <p:nvGrpSpPr>
          <p:cNvPr id="6" name="Group 5"/>
          <p:cNvGrpSpPr/>
          <p:nvPr/>
        </p:nvGrpSpPr>
        <p:grpSpPr>
          <a:xfrm>
            <a:off x="791677" y="2000926"/>
            <a:ext cx="2155188" cy="1856172"/>
            <a:chOff x="670628" y="827898"/>
            <a:chExt cx="3493812" cy="3009065"/>
          </a:xfrm>
        </p:grpSpPr>
        <p:cxnSp>
          <p:nvCxnSpPr>
            <p:cNvPr id="7" name="Straight Connector 6"/>
            <p:cNvCxnSpPr/>
            <p:nvPr/>
          </p:nvCxnSpPr>
          <p:spPr>
            <a:xfrm>
              <a:off x="670628" y="2366985"/>
              <a:ext cx="3062010" cy="0"/>
            </a:xfrm>
            <a:prstGeom prst="line">
              <a:avLst/>
            </a:prstGeom>
            <a:ln w="28575" cap="rnd" cmpd="sng">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3250040" y="1452584"/>
              <a:ext cx="914400" cy="914400"/>
            </a:xfrm>
            <a:prstGeom prst="arc">
              <a:avLst>
                <a:gd name="adj1" fmla="val 9878158"/>
                <a:gd name="adj2" fmla="val 5207157"/>
              </a:avLst>
            </a:prstGeom>
            <a:ln w="28575" cap="rnd" cmpd="sng">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p:cNvGrpSpPr/>
            <p:nvPr/>
          </p:nvGrpSpPr>
          <p:grpSpPr>
            <a:xfrm flipV="1">
              <a:off x="1257914" y="2922563"/>
              <a:ext cx="2081026" cy="914400"/>
              <a:chOff x="2083414" y="2411437"/>
              <a:chExt cx="2081026" cy="914400"/>
            </a:xfrm>
          </p:grpSpPr>
          <p:cxnSp>
            <p:nvCxnSpPr>
              <p:cNvPr id="16" name="Straight Connector 15"/>
              <p:cNvCxnSpPr/>
              <p:nvPr/>
            </p:nvCxnSpPr>
            <p:spPr>
              <a:xfrm flipV="1">
                <a:off x="2083414" y="3325837"/>
                <a:ext cx="1649225" cy="0"/>
              </a:xfrm>
              <a:prstGeom prst="line">
                <a:avLst/>
              </a:prstGeom>
              <a:ln w="28575" cap="rnd"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3250041" y="2411437"/>
                <a:ext cx="914399" cy="914400"/>
              </a:xfrm>
              <a:prstGeom prst="arc">
                <a:avLst>
                  <a:gd name="adj1" fmla="val 9878158"/>
                  <a:gd name="adj2" fmla="val 5207157"/>
                </a:avLst>
              </a:prstGeom>
              <a:ln w="28575" cap="rnd"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Oval 9"/>
            <p:cNvSpPr/>
            <p:nvPr/>
          </p:nvSpPr>
          <p:spPr bwMode="gray">
            <a:xfrm>
              <a:off x="3347819" y="1539772"/>
              <a:ext cx="720827" cy="720827"/>
            </a:xfrm>
            <a:prstGeom prst="ellipse">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Oval 10"/>
            <p:cNvSpPr/>
            <p:nvPr/>
          </p:nvSpPr>
          <p:spPr bwMode="gray">
            <a:xfrm>
              <a:off x="2519053" y="3024696"/>
              <a:ext cx="720827" cy="720826"/>
            </a:xfrm>
            <a:prstGeom prst="ellipse">
              <a:avLst/>
            </a:prstGeom>
            <a:solidFill>
              <a:schemeClr val="accent6">
                <a:lumMod val="40000"/>
                <a:lumOff val="6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nvGrpSpPr>
            <p:cNvPr id="12" name="Group 11"/>
            <p:cNvGrpSpPr/>
            <p:nvPr/>
          </p:nvGrpSpPr>
          <p:grpSpPr>
            <a:xfrm>
              <a:off x="888999" y="827898"/>
              <a:ext cx="1972421" cy="914400"/>
              <a:chOff x="2192019" y="2341738"/>
              <a:chExt cx="1972421" cy="914400"/>
            </a:xfrm>
          </p:grpSpPr>
          <p:cxnSp>
            <p:nvCxnSpPr>
              <p:cNvPr id="14" name="Straight Connector 13"/>
              <p:cNvCxnSpPr/>
              <p:nvPr/>
            </p:nvCxnSpPr>
            <p:spPr>
              <a:xfrm>
                <a:off x="2192019" y="3256138"/>
                <a:ext cx="1540620" cy="0"/>
              </a:xfrm>
              <a:prstGeom prst="line">
                <a:avLst/>
              </a:prstGeom>
              <a:ln w="28575" cap="rnd"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3250041" y="2341738"/>
                <a:ext cx="914399" cy="914400"/>
              </a:xfrm>
              <a:prstGeom prst="arc">
                <a:avLst>
                  <a:gd name="adj1" fmla="val 9878158"/>
                  <a:gd name="adj2" fmla="val 5207157"/>
                </a:avLst>
              </a:prstGeom>
              <a:ln w="28575" cap="rnd"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 name="Oval 12"/>
            <p:cNvSpPr/>
            <p:nvPr/>
          </p:nvSpPr>
          <p:spPr bwMode="gray">
            <a:xfrm>
              <a:off x="2045494" y="920437"/>
              <a:ext cx="720827" cy="72082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sp>
        <p:nvSpPr>
          <p:cNvPr id="18" name="Title 1"/>
          <p:cNvSpPr txBox="1">
            <a:spLocks/>
          </p:cNvSpPr>
          <p:nvPr/>
        </p:nvSpPr>
        <p:spPr bwMode="gray">
          <a:xfrm>
            <a:off x="419947" y="1240720"/>
            <a:ext cx="2898648" cy="276999"/>
          </a:xfrm>
          <a:prstGeom prst="rect">
            <a:avLst/>
          </a:prstGeom>
        </p:spPr>
        <p:txBody>
          <a:bodyPr vert="horz" lIns="0" tIns="0" rIns="0" bIns="0" rtlCol="0" anchor="b"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chemeClr val="bg1"/>
                </a:solidFill>
              </a:rPr>
              <a:t>Data and Signals</a:t>
            </a:r>
            <a:endParaRPr lang="en-US" sz="1800" b="1" dirty="0">
              <a:solidFill>
                <a:schemeClr val="bg1"/>
              </a:solidFill>
            </a:endParaRPr>
          </a:p>
        </p:txBody>
      </p:sp>
      <p:sp>
        <p:nvSpPr>
          <p:cNvPr id="19" name="Isosceles Triangle 18"/>
          <p:cNvSpPr/>
          <p:nvPr/>
        </p:nvSpPr>
        <p:spPr bwMode="gray">
          <a:xfrm rot="5400000">
            <a:off x="3096328" y="2785466"/>
            <a:ext cx="1547795" cy="287092"/>
          </a:xfrm>
          <a:prstGeom prst="triangl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0" name="Title 1"/>
          <p:cNvSpPr txBox="1">
            <a:spLocks/>
          </p:cNvSpPr>
          <p:nvPr/>
        </p:nvSpPr>
        <p:spPr bwMode="gray">
          <a:xfrm>
            <a:off x="4420024" y="1240720"/>
            <a:ext cx="2898648" cy="276999"/>
          </a:xfrm>
          <a:prstGeom prst="rect">
            <a:avLst/>
          </a:prstGeom>
        </p:spPr>
        <p:txBody>
          <a:bodyPr vert="horz" lIns="0" tIns="0" rIns="0" bIns="0" rtlCol="0" anchor="b"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chemeClr val="bg1"/>
                </a:solidFill>
              </a:rPr>
              <a:t>Science</a:t>
            </a:r>
            <a:endParaRPr lang="en-US" sz="1800" b="1" dirty="0">
              <a:solidFill>
                <a:schemeClr val="bg1"/>
              </a:solidFill>
            </a:endParaRPr>
          </a:p>
        </p:txBody>
      </p:sp>
      <p:sp>
        <p:nvSpPr>
          <p:cNvPr id="21" name="Isosceles Triangle 20"/>
          <p:cNvSpPr/>
          <p:nvPr/>
        </p:nvSpPr>
        <p:spPr bwMode="gray">
          <a:xfrm rot="5400000">
            <a:off x="7346006" y="2785466"/>
            <a:ext cx="1547795" cy="287092"/>
          </a:xfrm>
          <a:prstGeom prst="triangl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nvGrpSpPr>
          <p:cNvPr id="22" name="Group 21"/>
          <p:cNvGrpSpPr/>
          <p:nvPr/>
        </p:nvGrpSpPr>
        <p:grpSpPr>
          <a:xfrm>
            <a:off x="4793587" y="1672665"/>
            <a:ext cx="2402956" cy="2512694"/>
            <a:chOff x="3420921" y="1805321"/>
            <a:chExt cx="2807173" cy="2935372"/>
          </a:xfrm>
        </p:grpSpPr>
        <p:grpSp>
          <p:nvGrpSpPr>
            <p:cNvPr id="23" name="Group 22"/>
            <p:cNvGrpSpPr/>
            <p:nvPr/>
          </p:nvGrpSpPr>
          <p:grpSpPr>
            <a:xfrm>
              <a:off x="3420921" y="1933520"/>
              <a:ext cx="2807173" cy="2807173"/>
              <a:chOff x="3856725" y="2143661"/>
              <a:chExt cx="2169507" cy="2169507"/>
            </a:xfrm>
          </p:grpSpPr>
          <p:sp>
            <p:nvSpPr>
              <p:cNvPr id="28" name="Oval 27"/>
              <p:cNvSpPr/>
              <p:nvPr/>
            </p:nvSpPr>
            <p:spPr bwMode="gray">
              <a:xfrm>
                <a:off x="4545417" y="2143661"/>
                <a:ext cx="792124" cy="2169507"/>
              </a:xfrm>
              <a:prstGeom prst="ellipse">
                <a:avLst/>
              </a:prstGeom>
              <a:noFill/>
              <a:ln w="28575" cmpd="sng" algn="ctr">
                <a:solidFill>
                  <a:srgbClr val="BAE37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9" name="Oval 28"/>
              <p:cNvSpPr/>
              <p:nvPr/>
            </p:nvSpPr>
            <p:spPr bwMode="gray">
              <a:xfrm rot="3427635">
                <a:off x="4545417" y="2143661"/>
                <a:ext cx="792124" cy="2169507"/>
              </a:xfrm>
              <a:prstGeom prst="ellipse">
                <a:avLst/>
              </a:prstGeom>
              <a:noFill/>
              <a:ln w="28575" cmpd="sng" algn="ctr">
                <a:solidFill>
                  <a:schemeClr val="accent5">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0" name="Oval 29"/>
              <p:cNvSpPr/>
              <p:nvPr/>
            </p:nvSpPr>
            <p:spPr bwMode="gray">
              <a:xfrm rot="18172365" flipH="1">
                <a:off x="4545417" y="2143661"/>
                <a:ext cx="792124" cy="2169507"/>
              </a:xfrm>
              <a:prstGeom prst="ellipse">
                <a:avLst/>
              </a:prstGeom>
              <a:noFill/>
              <a:ln w="28575" cmpd="sng" algn="ctr">
                <a:solidFill>
                  <a:schemeClr val="accent6">
                    <a:lumMod val="40000"/>
                    <a:lumOff val="6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sp>
          <p:nvSpPr>
            <p:cNvPr id="24" name="Oval 23"/>
            <p:cNvSpPr/>
            <p:nvPr/>
          </p:nvSpPr>
          <p:spPr bwMode="gray">
            <a:xfrm>
              <a:off x="4687166" y="1805321"/>
              <a:ext cx="275447" cy="275447"/>
            </a:xfrm>
            <a:prstGeom prst="ellipse">
              <a:avLst/>
            </a:prstGeom>
            <a:solidFill>
              <a:srgbClr val="BAE37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5" name="Oval 24"/>
            <p:cNvSpPr/>
            <p:nvPr/>
          </p:nvSpPr>
          <p:spPr bwMode="gray">
            <a:xfrm>
              <a:off x="5749550" y="3491765"/>
              <a:ext cx="275447" cy="275447"/>
            </a:xfrm>
            <a:prstGeom prst="ellipse">
              <a:avLst/>
            </a:prstGeom>
            <a:solidFill>
              <a:schemeClr val="accent6">
                <a:lumMod val="40000"/>
                <a:lumOff val="6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6" name="Oval 25"/>
            <p:cNvSpPr/>
            <p:nvPr/>
          </p:nvSpPr>
          <p:spPr bwMode="gray">
            <a:xfrm>
              <a:off x="3991431" y="4044705"/>
              <a:ext cx="275447" cy="275447"/>
            </a:xfrm>
            <a:prstGeom prst="ellipse">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7" name="Title 1"/>
            <p:cNvSpPr txBox="1">
              <a:spLocks/>
            </p:cNvSpPr>
            <p:nvPr/>
          </p:nvSpPr>
          <p:spPr bwMode="gray">
            <a:xfrm>
              <a:off x="4599788" y="3116978"/>
              <a:ext cx="449437" cy="359550"/>
            </a:xfrm>
            <a:prstGeom prst="rect">
              <a:avLst/>
            </a:prstGeom>
          </p:spPr>
          <p:txBody>
            <a:bodyPr vert="horz" wrap="none" lIns="0" tIns="0" rIns="0" bIns="0" rtlCol="0" anchor="ctr"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dirty="0">
                  <a:solidFill>
                    <a:srgbClr val="FFFFFF"/>
                  </a:solidFill>
                  <a:latin typeface="Monotype Corsiva" panose="03010101010201010101" pitchFamily="66" charset="0"/>
                  <a:ea typeface="+mn-ea"/>
                  <a:cs typeface="Arial" pitchFamily="34" charset="0"/>
                </a:rPr>
                <a:t>f(x)</a:t>
              </a:r>
              <a:endParaRPr lang="en-US" sz="3200" dirty="0">
                <a:solidFill>
                  <a:srgbClr val="FFFFFF"/>
                </a:solidFill>
              </a:endParaRPr>
            </a:p>
          </p:txBody>
        </p:sp>
      </p:grpSp>
      <p:sp>
        <p:nvSpPr>
          <p:cNvPr id="31" name="Title 1"/>
          <p:cNvSpPr txBox="1">
            <a:spLocks/>
          </p:cNvSpPr>
          <p:nvPr/>
        </p:nvSpPr>
        <p:spPr bwMode="gray">
          <a:xfrm>
            <a:off x="8454587" y="1240720"/>
            <a:ext cx="2898648" cy="276999"/>
          </a:xfrm>
          <a:prstGeom prst="rect">
            <a:avLst/>
          </a:prstGeom>
        </p:spPr>
        <p:txBody>
          <a:bodyPr vert="horz" wrap="square" lIns="0" tIns="0" rIns="0" bIns="0" rtlCol="0" anchor="b"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1800" b="1" dirty="0" smtClean="0">
                <a:solidFill>
                  <a:schemeClr val="bg1"/>
                </a:solidFill>
              </a:rPr>
              <a:t>Integrated Workflow</a:t>
            </a:r>
            <a:endParaRPr lang="en-US" sz="1800" b="1" dirty="0">
              <a:solidFill>
                <a:schemeClr val="bg1"/>
              </a:solidFill>
            </a:endParaRPr>
          </a:p>
        </p:txBody>
      </p:sp>
      <p:grpSp>
        <p:nvGrpSpPr>
          <p:cNvPr id="32" name="Group 31"/>
          <p:cNvGrpSpPr/>
          <p:nvPr/>
        </p:nvGrpSpPr>
        <p:grpSpPr>
          <a:xfrm>
            <a:off x="9043266" y="2092217"/>
            <a:ext cx="1652314" cy="1673590"/>
            <a:chOff x="6719526" y="2317220"/>
            <a:chExt cx="1936795" cy="1961736"/>
          </a:xfrm>
        </p:grpSpPr>
        <p:sp>
          <p:nvSpPr>
            <p:cNvPr id="33" name="Freeform 12"/>
            <p:cNvSpPr>
              <a:spLocks noEditPoints="1"/>
            </p:cNvSpPr>
            <p:nvPr/>
          </p:nvSpPr>
          <p:spPr bwMode="auto">
            <a:xfrm>
              <a:off x="6719526" y="2317220"/>
              <a:ext cx="1077848" cy="1059699"/>
            </a:xfrm>
            <a:custGeom>
              <a:avLst/>
              <a:gdLst>
                <a:gd name="T0" fmla="*/ 46 w 356"/>
                <a:gd name="T1" fmla="*/ 226 h 350"/>
                <a:gd name="T2" fmla="*/ 56 w 356"/>
                <a:gd name="T3" fmla="*/ 246 h 350"/>
                <a:gd name="T4" fmla="*/ 49 w 356"/>
                <a:gd name="T5" fmla="*/ 295 h 350"/>
                <a:gd name="T6" fmla="*/ 87 w 356"/>
                <a:gd name="T7" fmla="*/ 319 h 350"/>
                <a:gd name="T8" fmla="*/ 131 w 356"/>
                <a:gd name="T9" fmla="*/ 301 h 350"/>
                <a:gd name="T10" fmla="*/ 147 w 356"/>
                <a:gd name="T11" fmla="*/ 319 h 350"/>
                <a:gd name="T12" fmla="*/ 173 w 356"/>
                <a:gd name="T13" fmla="*/ 349 h 350"/>
                <a:gd name="T14" fmla="*/ 217 w 356"/>
                <a:gd name="T15" fmla="*/ 338 h 350"/>
                <a:gd name="T16" fmla="*/ 240 w 356"/>
                <a:gd name="T17" fmla="*/ 294 h 350"/>
                <a:gd name="T18" fmla="*/ 286 w 356"/>
                <a:gd name="T19" fmla="*/ 306 h 350"/>
                <a:gd name="T20" fmla="*/ 321 w 356"/>
                <a:gd name="T21" fmla="*/ 278 h 350"/>
                <a:gd name="T22" fmla="*/ 309 w 356"/>
                <a:gd name="T23" fmla="*/ 233 h 350"/>
                <a:gd name="T24" fmla="*/ 312 w 356"/>
                <a:gd name="T25" fmla="*/ 211 h 350"/>
                <a:gd name="T26" fmla="*/ 351 w 356"/>
                <a:gd name="T27" fmla="*/ 191 h 350"/>
                <a:gd name="T28" fmla="*/ 354 w 356"/>
                <a:gd name="T29" fmla="*/ 149 h 350"/>
                <a:gd name="T30" fmla="*/ 307 w 356"/>
                <a:gd name="T31" fmla="*/ 123 h 350"/>
                <a:gd name="T32" fmla="*/ 300 w 356"/>
                <a:gd name="T33" fmla="*/ 104 h 350"/>
                <a:gd name="T34" fmla="*/ 307 w 356"/>
                <a:gd name="T35" fmla="*/ 55 h 350"/>
                <a:gd name="T36" fmla="*/ 269 w 356"/>
                <a:gd name="T37" fmla="*/ 31 h 350"/>
                <a:gd name="T38" fmla="*/ 228 w 356"/>
                <a:gd name="T39" fmla="*/ 50 h 350"/>
                <a:gd name="T40" fmla="*/ 196 w 356"/>
                <a:gd name="T41" fmla="*/ 7 h 350"/>
                <a:gd name="T42" fmla="*/ 151 w 356"/>
                <a:gd name="T43" fmla="*/ 3 h 350"/>
                <a:gd name="T44" fmla="*/ 128 w 356"/>
                <a:gd name="T45" fmla="*/ 42 h 350"/>
                <a:gd name="T46" fmla="*/ 109 w 356"/>
                <a:gd name="T47" fmla="*/ 57 h 350"/>
                <a:gd name="T48" fmla="*/ 64 w 356"/>
                <a:gd name="T49" fmla="*/ 43 h 350"/>
                <a:gd name="T50" fmla="*/ 35 w 356"/>
                <a:gd name="T51" fmla="*/ 72 h 350"/>
                <a:gd name="T52" fmla="*/ 47 w 356"/>
                <a:gd name="T53" fmla="*/ 117 h 350"/>
                <a:gd name="T54" fmla="*/ 43 w 356"/>
                <a:gd name="T55" fmla="*/ 139 h 350"/>
                <a:gd name="T56" fmla="*/ 4 w 356"/>
                <a:gd name="T57" fmla="*/ 159 h 350"/>
                <a:gd name="T58" fmla="*/ 2 w 356"/>
                <a:gd name="T59" fmla="*/ 201 h 350"/>
                <a:gd name="T60" fmla="*/ 174 w 356"/>
                <a:gd name="T61" fmla="*/ 113 h 350"/>
                <a:gd name="T62" fmla="*/ 182 w 356"/>
                <a:gd name="T63" fmla="*/ 237 h 350"/>
                <a:gd name="T64" fmla="*/ 174 w 356"/>
                <a:gd name="T65" fmla="*/ 11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6" h="350">
                  <a:moveTo>
                    <a:pt x="11" y="214"/>
                  </a:moveTo>
                  <a:cubicBezTo>
                    <a:pt x="23" y="218"/>
                    <a:pt x="34" y="222"/>
                    <a:pt x="46" y="226"/>
                  </a:cubicBezTo>
                  <a:cubicBezTo>
                    <a:pt x="50" y="227"/>
                    <a:pt x="53" y="229"/>
                    <a:pt x="55" y="234"/>
                  </a:cubicBezTo>
                  <a:cubicBezTo>
                    <a:pt x="57" y="238"/>
                    <a:pt x="58" y="241"/>
                    <a:pt x="56" y="246"/>
                  </a:cubicBezTo>
                  <a:cubicBezTo>
                    <a:pt x="52" y="257"/>
                    <a:pt x="48" y="269"/>
                    <a:pt x="44" y="281"/>
                  </a:cubicBezTo>
                  <a:cubicBezTo>
                    <a:pt x="43" y="287"/>
                    <a:pt x="44" y="291"/>
                    <a:pt x="49" y="295"/>
                  </a:cubicBezTo>
                  <a:cubicBezTo>
                    <a:pt x="57" y="302"/>
                    <a:pt x="65" y="309"/>
                    <a:pt x="73" y="316"/>
                  </a:cubicBezTo>
                  <a:cubicBezTo>
                    <a:pt x="77" y="320"/>
                    <a:pt x="82" y="321"/>
                    <a:pt x="87" y="319"/>
                  </a:cubicBezTo>
                  <a:cubicBezTo>
                    <a:pt x="99" y="313"/>
                    <a:pt x="111" y="307"/>
                    <a:pt x="122" y="302"/>
                  </a:cubicBezTo>
                  <a:cubicBezTo>
                    <a:pt x="126" y="300"/>
                    <a:pt x="128" y="300"/>
                    <a:pt x="131" y="301"/>
                  </a:cubicBezTo>
                  <a:cubicBezTo>
                    <a:pt x="138" y="302"/>
                    <a:pt x="142" y="306"/>
                    <a:pt x="144" y="312"/>
                  </a:cubicBezTo>
                  <a:cubicBezTo>
                    <a:pt x="145" y="314"/>
                    <a:pt x="146" y="317"/>
                    <a:pt x="147" y="319"/>
                  </a:cubicBezTo>
                  <a:cubicBezTo>
                    <a:pt x="151" y="327"/>
                    <a:pt x="156" y="335"/>
                    <a:pt x="160" y="342"/>
                  </a:cubicBezTo>
                  <a:cubicBezTo>
                    <a:pt x="163" y="348"/>
                    <a:pt x="167" y="350"/>
                    <a:pt x="173" y="349"/>
                  </a:cubicBezTo>
                  <a:cubicBezTo>
                    <a:pt x="183" y="348"/>
                    <a:pt x="194" y="348"/>
                    <a:pt x="204" y="347"/>
                  </a:cubicBezTo>
                  <a:cubicBezTo>
                    <a:pt x="211" y="347"/>
                    <a:pt x="215" y="344"/>
                    <a:pt x="217" y="338"/>
                  </a:cubicBezTo>
                  <a:cubicBezTo>
                    <a:pt x="221" y="328"/>
                    <a:pt x="225" y="318"/>
                    <a:pt x="228" y="307"/>
                  </a:cubicBezTo>
                  <a:cubicBezTo>
                    <a:pt x="230" y="301"/>
                    <a:pt x="233" y="296"/>
                    <a:pt x="240" y="294"/>
                  </a:cubicBezTo>
                  <a:cubicBezTo>
                    <a:pt x="243" y="293"/>
                    <a:pt x="245" y="293"/>
                    <a:pt x="248" y="294"/>
                  </a:cubicBezTo>
                  <a:cubicBezTo>
                    <a:pt x="260" y="298"/>
                    <a:pt x="273" y="302"/>
                    <a:pt x="286" y="306"/>
                  </a:cubicBezTo>
                  <a:cubicBezTo>
                    <a:pt x="292" y="307"/>
                    <a:pt x="296" y="305"/>
                    <a:pt x="300" y="301"/>
                  </a:cubicBezTo>
                  <a:cubicBezTo>
                    <a:pt x="307" y="293"/>
                    <a:pt x="314" y="285"/>
                    <a:pt x="321" y="278"/>
                  </a:cubicBezTo>
                  <a:cubicBezTo>
                    <a:pt x="326" y="273"/>
                    <a:pt x="327" y="268"/>
                    <a:pt x="324" y="263"/>
                  </a:cubicBezTo>
                  <a:cubicBezTo>
                    <a:pt x="319" y="253"/>
                    <a:pt x="314" y="243"/>
                    <a:pt x="309" y="233"/>
                  </a:cubicBezTo>
                  <a:cubicBezTo>
                    <a:pt x="305" y="227"/>
                    <a:pt x="305" y="222"/>
                    <a:pt x="308" y="216"/>
                  </a:cubicBezTo>
                  <a:cubicBezTo>
                    <a:pt x="309" y="213"/>
                    <a:pt x="310" y="212"/>
                    <a:pt x="312" y="211"/>
                  </a:cubicBezTo>
                  <a:cubicBezTo>
                    <a:pt x="320" y="207"/>
                    <a:pt x="327" y="204"/>
                    <a:pt x="335" y="200"/>
                  </a:cubicBezTo>
                  <a:cubicBezTo>
                    <a:pt x="340" y="197"/>
                    <a:pt x="345" y="194"/>
                    <a:pt x="351" y="191"/>
                  </a:cubicBezTo>
                  <a:cubicBezTo>
                    <a:pt x="355" y="189"/>
                    <a:pt x="356" y="185"/>
                    <a:pt x="356" y="181"/>
                  </a:cubicBezTo>
                  <a:cubicBezTo>
                    <a:pt x="355" y="170"/>
                    <a:pt x="354" y="160"/>
                    <a:pt x="354" y="149"/>
                  </a:cubicBezTo>
                  <a:cubicBezTo>
                    <a:pt x="354" y="142"/>
                    <a:pt x="350" y="138"/>
                    <a:pt x="344" y="135"/>
                  </a:cubicBezTo>
                  <a:cubicBezTo>
                    <a:pt x="332" y="131"/>
                    <a:pt x="319" y="127"/>
                    <a:pt x="307" y="123"/>
                  </a:cubicBezTo>
                  <a:cubicBezTo>
                    <a:pt x="306" y="123"/>
                    <a:pt x="304" y="122"/>
                    <a:pt x="304" y="121"/>
                  </a:cubicBezTo>
                  <a:cubicBezTo>
                    <a:pt x="301" y="116"/>
                    <a:pt x="297" y="111"/>
                    <a:pt x="300" y="104"/>
                  </a:cubicBezTo>
                  <a:cubicBezTo>
                    <a:pt x="304" y="93"/>
                    <a:pt x="308" y="81"/>
                    <a:pt x="311" y="69"/>
                  </a:cubicBezTo>
                  <a:cubicBezTo>
                    <a:pt x="313" y="63"/>
                    <a:pt x="312" y="59"/>
                    <a:pt x="307" y="55"/>
                  </a:cubicBezTo>
                  <a:cubicBezTo>
                    <a:pt x="298" y="48"/>
                    <a:pt x="291" y="41"/>
                    <a:pt x="283" y="34"/>
                  </a:cubicBezTo>
                  <a:cubicBezTo>
                    <a:pt x="279" y="30"/>
                    <a:pt x="274" y="29"/>
                    <a:pt x="269" y="31"/>
                  </a:cubicBezTo>
                  <a:cubicBezTo>
                    <a:pt x="257" y="37"/>
                    <a:pt x="244" y="43"/>
                    <a:pt x="232" y="49"/>
                  </a:cubicBezTo>
                  <a:cubicBezTo>
                    <a:pt x="231" y="49"/>
                    <a:pt x="229" y="51"/>
                    <a:pt x="228" y="50"/>
                  </a:cubicBezTo>
                  <a:cubicBezTo>
                    <a:pt x="222" y="48"/>
                    <a:pt x="216" y="48"/>
                    <a:pt x="213" y="40"/>
                  </a:cubicBezTo>
                  <a:cubicBezTo>
                    <a:pt x="208" y="29"/>
                    <a:pt x="201" y="18"/>
                    <a:pt x="196" y="7"/>
                  </a:cubicBezTo>
                  <a:cubicBezTo>
                    <a:pt x="193" y="2"/>
                    <a:pt x="189" y="0"/>
                    <a:pt x="183" y="1"/>
                  </a:cubicBezTo>
                  <a:cubicBezTo>
                    <a:pt x="172" y="2"/>
                    <a:pt x="162" y="2"/>
                    <a:pt x="151" y="3"/>
                  </a:cubicBezTo>
                  <a:cubicBezTo>
                    <a:pt x="145" y="3"/>
                    <a:pt x="141" y="6"/>
                    <a:pt x="139" y="11"/>
                  </a:cubicBezTo>
                  <a:cubicBezTo>
                    <a:pt x="135" y="22"/>
                    <a:pt x="131" y="32"/>
                    <a:pt x="128" y="42"/>
                  </a:cubicBezTo>
                  <a:cubicBezTo>
                    <a:pt x="126" y="49"/>
                    <a:pt x="122" y="54"/>
                    <a:pt x="115" y="56"/>
                  </a:cubicBezTo>
                  <a:cubicBezTo>
                    <a:pt x="113" y="57"/>
                    <a:pt x="111" y="57"/>
                    <a:pt x="109" y="57"/>
                  </a:cubicBezTo>
                  <a:cubicBezTo>
                    <a:pt x="98" y="53"/>
                    <a:pt x="87" y="49"/>
                    <a:pt x="76" y="46"/>
                  </a:cubicBezTo>
                  <a:cubicBezTo>
                    <a:pt x="72" y="45"/>
                    <a:pt x="69" y="44"/>
                    <a:pt x="64" y="43"/>
                  </a:cubicBezTo>
                  <a:cubicBezTo>
                    <a:pt x="62" y="45"/>
                    <a:pt x="59" y="46"/>
                    <a:pt x="57" y="48"/>
                  </a:cubicBezTo>
                  <a:cubicBezTo>
                    <a:pt x="49" y="56"/>
                    <a:pt x="42" y="64"/>
                    <a:pt x="35" y="72"/>
                  </a:cubicBezTo>
                  <a:cubicBezTo>
                    <a:pt x="30" y="77"/>
                    <a:pt x="29" y="81"/>
                    <a:pt x="32" y="87"/>
                  </a:cubicBezTo>
                  <a:cubicBezTo>
                    <a:pt x="37" y="97"/>
                    <a:pt x="41" y="107"/>
                    <a:pt x="47" y="117"/>
                  </a:cubicBezTo>
                  <a:cubicBezTo>
                    <a:pt x="50" y="123"/>
                    <a:pt x="51" y="128"/>
                    <a:pt x="48" y="134"/>
                  </a:cubicBezTo>
                  <a:cubicBezTo>
                    <a:pt x="47" y="137"/>
                    <a:pt x="46" y="138"/>
                    <a:pt x="43" y="139"/>
                  </a:cubicBezTo>
                  <a:cubicBezTo>
                    <a:pt x="36" y="143"/>
                    <a:pt x="29" y="146"/>
                    <a:pt x="21" y="150"/>
                  </a:cubicBezTo>
                  <a:cubicBezTo>
                    <a:pt x="16" y="153"/>
                    <a:pt x="10" y="156"/>
                    <a:pt x="4" y="159"/>
                  </a:cubicBezTo>
                  <a:cubicBezTo>
                    <a:pt x="1" y="161"/>
                    <a:pt x="0" y="165"/>
                    <a:pt x="0" y="169"/>
                  </a:cubicBezTo>
                  <a:cubicBezTo>
                    <a:pt x="1" y="180"/>
                    <a:pt x="2" y="191"/>
                    <a:pt x="2" y="201"/>
                  </a:cubicBezTo>
                  <a:cubicBezTo>
                    <a:pt x="2" y="208"/>
                    <a:pt x="5" y="212"/>
                    <a:pt x="11" y="214"/>
                  </a:cubicBezTo>
                  <a:close/>
                  <a:moveTo>
                    <a:pt x="174" y="113"/>
                  </a:moveTo>
                  <a:cubicBezTo>
                    <a:pt x="209" y="111"/>
                    <a:pt x="239" y="137"/>
                    <a:pt x="241" y="171"/>
                  </a:cubicBezTo>
                  <a:cubicBezTo>
                    <a:pt x="243" y="205"/>
                    <a:pt x="216" y="235"/>
                    <a:pt x="182" y="237"/>
                  </a:cubicBezTo>
                  <a:cubicBezTo>
                    <a:pt x="147" y="239"/>
                    <a:pt x="117" y="213"/>
                    <a:pt x="115" y="179"/>
                  </a:cubicBezTo>
                  <a:cubicBezTo>
                    <a:pt x="113" y="144"/>
                    <a:pt x="139" y="115"/>
                    <a:pt x="174" y="113"/>
                  </a:cubicBezTo>
                  <a:close/>
                </a:path>
              </a:pathLst>
            </a:custGeom>
            <a:noFill/>
            <a:ln w="28575" cmpd="sng">
              <a:solidFill>
                <a:schemeClr val="accent1">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2"/>
            <p:cNvSpPr>
              <a:spLocks noEditPoints="1"/>
            </p:cNvSpPr>
            <p:nvPr/>
          </p:nvSpPr>
          <p:spPr bwMode="auto">
            <a:xfrm>
              <a:off x="7806832" y="2602476"/>
              <a:ext cx="849489" cy="835185"/>
            </a:xfrm>
            <a:custGeom>
              <a:avLst/>
              <a:gdLst>
                <a:gd name="T0" fmla="*/ 46 w 356"/>
                <a:gd name="T1" fmla="*/ 226 h 350"/>
                <a:gd name="T2" fmla="*/ 56 w 356"/>
                <a:gd name="T3" fmla="*/ 246 h 350"/>
                <a:gd name="T4" fmla="*/ 49 w 356"/>
                <a:gd name="T5" fmla="*/ 295 h 350"/>
                <a:gd name="T6" fmla="*/ 87 w 356"/>
                <a:gd name="T7" fmla="*/ 319 h 350"/>
                <a:gd name="T8" fmla="*/ 131 w 356"/>
                <a:gd name="T9" fmla="*/ 301 h 350"/>
                <a:gd name="T10" fmla="*/ 147 w 356"/>
                <a:gd name="T11" fmla="*/ 319 h 350"/>
                <a:gd name="T12" fmla="*/ 173 w 356"/>
                <a:gd name="T13" fmla="*/ 349 h 350"/>
                <a:gd name="T14" fmla="*/ 217 w 356"/>
                <a:gd name="T15" fmla="*/ 338 h 350"/>
                <a:gd name="T16" fmla="*/ 240 w 356"/>
                <a:gd name="T17" fmla="*/ 294 h 350"/>
                <a:gd name="T18" fmla="*/ 286 w 356"/>
                <a:gd name="T19" fmla="*/ 306 h 350"/>
                <a:gd name="T20" fmla="*/ 321 w 356"/>
                <a:gd name="T21" fmla="*/ 278 h 350"/>
                <a:gd name="T22" fmla="*/ 309 w 356"/>
                <a:gd name="T23" fmla="*/ 233 h 350"/>
                <a:gd name="T24" fmla="*/ 312 w 356"/>
                <a:gd name="T25" fmla="*/ 211 h 350"/>
                <a:gd name="T26" fmla="*/ 351 w 356"/>
                <a:gd name="T27" fmla="*/ 191 h 350"/>
                <a:gd name="T28" fmla="*/ 354 w 356"/>
                <a:gd name="T29" fmla="*/ 149 h 350"/>
                <a:gd name="T30" fmla="*/ 307 w 356"/>
                <a:gd name="T31" fmla="*/ 123 h 350"/>
                <a:gd name="T32" fmla="*/ 300 w 356"/>
                <a:gd name="T33" fmla="*/ 104 h 350"/>
                <a:gd name="T34" fmla="*/ 307 w 356"/>
                <a:gd name="T35" fmla="*/ 55 h 350"/>
                <a:gd name="T36" fmla="*/ 269 w 356"/>
                <a:gd name="T37" fmla="*/ 31 h 350"/>
                <a:gd name="T38" fmla="*/ 228 w 356"/>
                <a:gd name="T39" fmla="*/ 50 h 350"/>
                <a:gd name="T40" fmla="*/ 196 w 356"/>
                <a:gd name="T41" fmla="*/ 7 h 350"/>
                <a:gd name="T42" fmla="*/ 151 w 356"/>
                <a:gd name="T43" fmla="*/ 3 h 350"/>
                <a:gd name="T44" fmla="*/ 128 w 356"/>
                <a:gd name="T45" fmla="*/ 42 h 350"/>
                <a:gd name="T46" fmla="*/ 109 w 356"/>
                <a:gd name="T47" fmla="*/ 57 h 350"/>
                <a:gd name="T48" fmla="*/ 64 w 356"/>
                <a:gd name="T49" fmla="*/ 43 h 350"/>
                <a:gd name="T50" fmla="*/ 35 w 356"/>
                <a:gd name="T51" fmla="*/ 72 h 350"/>
                <a:gd name="T52" fmla="*/ 47 w 356"/>
                <a:gd name="T53" fmla="*/ 117 h 350"/>
                <a:gd name="T54" fmla="*/ 43 w 356"/>
                <a:gd name="T55" fmla="*/ 139 h 350"/>
                <a:gd name="T56" fmla="*/ 4 w 356"/>
                <a:gd name="T57" fmla="*/ 159 h 350"/>
                <a:gd name="T58" fmla="*/ 2 w 356"/>
                <a:gd name="T59" fmla="*/ 201 h 350"/>
                <a:gd name="T60" fmla="*/ 174 w 356"/>
                <a:gd name="T61" fmla="*/ 113 h 350"/>
                <a:gd name="T62" fmla="*/ 182 w 356"/>
                <a:gd name="T63" fmla="*/ 237 h 350"/>
                <a:gd name="T64" fmla="*/ 174 w 356"/>
                <a:gd name="T65" fmla="*/ 11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6" h="350">
                  <a:moveTo>
                    <a:pt x="11" y="214"/>
                  </a:moveTo>
                  <a:cubicBezTo>
                    <a:pt x="23" y="218"/>
                    <a:pt x="34" y="222"/>
                    <a:pt x="46" y="226"/>
                  </a:cubicBezTo>
                  <a:cubicBezTo>
                    <a:pt x="50" y="227"/>
                    <a:pt x="53" y="229"/>
                    <a:pt x="55" y="234"/>
                  </a:cubicBezTo>
                  <a:cubicBezTo>
                    <a:pt x="57" y="238"/>
                    <a:pt x="58" y="241"/>
                    <a:pt x="56" y="246"/>
                  </a:cubicBezTo>
                  <a:cubicBezTo>
                    <a:pt x="52" y="257"/>
                    <a:pt x="48" y="269"/>
                    <a:pt x="44" y="281"/>
                  </a:cubicBezTo>
                  <a:cubicBezTo>
                    <a:pt x="43" y="287"/>
                    <a:pt x="44" y="291"/>
                    <a:pt x="49" y="295"/>
                  </a:cubicBezTo>
                  <a:cubicBezTo>
                    <a:pt x="57" y="302"/>
                    <a:pt x="65" y="309"/>
                    <a:pt x="73" y="316"/>
                  </a:cubicBezTo>
                  <a:cubicBezTo>
                    <a:pt x="77" y="320"/>
                    <a:pt x="82" y="321"/>
                    <a:pt x="87" y="319"/>
                  </a:cubicBezTo>
                  <a:cubicBezTo>
                    <a:pt x="99" y="313"/>
                    <a:pt x="111" y="307"/>
                    <a:pt x="122" y="302"/>
                  </a:cubicBezTo>
                  <a:cubicBezTo>
                    <a:pt x="126" y="300"/>
                    <a:pt x="128" y="300"/>
                    <a:pt x="131" y="301"/>
                  </a:cubicBezTo>
                  <a:cubicBezTo>
                    <a:pt x="138" y="302"/>
                    <a:pt x="142" y="306"/>
                    <a:pt x="144" y="312"/>
                  </a:cubicBezTo>
                  <a:cubicBezTo>
                    <a:pt x="145" y="314"/>
                    <a:pt x="146" y="317"/>
                    <a:pt x="147" y="319"/>
                  </a:cubicBezTo>
                  <a:cubicBezTo>
                    <a:pt x="151" y="327"/>
                    <a:pt x="156" y="335"/>
                    <a:pt x="160" y="342"/>
                  </a:cubicBezTo>
                  <a:cubicBezTo>
                    <a:pt x="163" y="348"/>
                    <a:pt x="167" y="350"/>
                    <a:pt x="173" y="349"/>
                  </a:cubicBezTo>
                  <a:cubicBezTo>
                    <a:pt x="183" y="348"/>
                    <a:pt x="194" y="348"/>
                    <a:pt x="204" y="347"/>
                  </a:cubicBezTo>
                  <a:cubicBezTo>
                    <a:pt x="211" y="347"/>
                    <a:pt x="215" y="344"/>
                    <a:pt x="217" y="338"/>
                  </a:cubicBezTo>
                  <a:cubicBezTo>
                    <a:pt x="221" y="328"/>
                    <a:pt x="225" y="318"/>
                    <a:pt x="228" y="307"/>
                  </a:cubicBezTo>
                  <a:cubicBezTo>
                    <a:pt x="230" y="301"/>
                    <a:pt x="233" y="296"/>
                    <a:pt x="240" y="294"/>
                  </a:cubicBezTo>
                  <a:cubicBezTo>
                    <a:pt x="243" y="293"/>
                    <a:pt x="245" y="293"/>
                    <a:pt x="248" y="294"/>
                  </a:cubicBezTo>
                  <a:cubicBezTo>
                    <a:pt x="260" y="298"/>
                    <a:pt x="273" y="302"/>
                    <a:pt x="286" y="306"/>
                  </a:cubicBezTo>
                  <a:cubicBezTo>
                    <a:pt x="292" y="307"/>
                    <a:pt x="296" y="305"/>
                    <a:pt x="300" y="301"/>
                  </a:cubicBezTo>
                  <a:cubicBezTo>
                    <a:pt x="307" y="293"/>
                    <a:pt x="314" y="285"/>
                    <a:pt x="321" y="278"/>
                  </a:cubicBezTo>
                  <a:cubicBezTo>
                    <a:pt x="326" y="273"/>
                    <a:pt x="327" y="268"/>
                    <a:pt x="324" y="263"/>
                  </a:cubicBezTo>
                  <a:cubicBezTo>
                    <a:pt x="319" y="253"/>
                    <a:pt x="314" y="243"/>
                    <a:pt x="309" y="233"/>
                  </a:cubicBezTo>
                  <a:cubicBezTo>
                    <a:pt x="305" y="227"/>
                    <a:pt x="305" y="222"/>
                    <a:pt x="308" y="216"/>
                  </a:cubicBezTo>
                  <a:cubicBezTo>
                    <a:pt x="309" y="213"/>
                    <a:pt x="310" y="212"/>
                    <a:pt x="312" y="211"/>
                  </a:cubicBezTo>
                  <a:cubicBezTo>
                    <a:pt x="320" y="207"/>
                    <a:pt x="327" y="204"/>
                    <a:pt x="335" y="200"/>
                  </a:cubicBezTo>
                  <a:cubicBezTo>
                    <a:pt x="340" y="197"/>
                    <a:pt x="345" y="194"/>
                    <a:pt x="351" y="191"/>
                  </a:cubicBezTo>
                  <a:cubicBezTo>
                    <a:pt x="355" y="189"/>
                    <a:pt x="356" y="185"/>
                    <a:pt x="356" y="181"/>
                  </a:cubicBezTo>
                  <a:cubicBezTo>
                    <a:pt x="355" y="170"/>
                    <a:pt x="354" y="160"/>
                    <a:pt x="354" y="149"/>
                  </a:cubicBezTo>
                  <a:cubicBezTo>
                    <a:pt x="354" y="142"/>
                    <a:pt x="350" y="138"/>
                    <a:pt x="344" y="135"/>
                  </a:cubicBezTo>
                  <a:cubicBezTo>
                    <a:pt x="332" y="131"/>
                    <a:pt x="319" y="127"/>
                    <a:pt x="307" y="123"/>
                  </a:cubicBezTo>
                  <a:cubicBezTo>
                    <a:pt x="306" y="123"/>
                    <a:pt x="304" y="122"/>
                    <a:pt x="304" y="121"/>
                  </a:cubicBezTo>
                  <a:cubicBezTo>
                    <a:pt x="301" y="116"/>
                    <a:pt x="297" y="111"/>
                    <a:pt x="300" y="104"/>
                  </a:cubicBezTo>
                  <a:cubicBezTo>
                    <a:pt x="304" y="93"/>
                    <a:pt x="308" y="81"/>
                    <a:pt x="311" y="69"/>
                  </a:cubicBezTo>
                  <a:cubicBezTo>
                    <a:pt x="313" y="63"/>
                    <a:pt x="312" y="59"/>
                    <a:pt x="307" y="55"/>
                  </a:cubicBezTo>
                  <a:cubicBezTo>
                    <a:pt x="298" y="48"/>
                    <a:pt x="291" y="41"/>
                    <a:pt x="283" y="34"/>
                  </a:cubicBezTo>
                  <a:cubicBezTo>
                    <a:pt x="279" y="30"/>
                    <a:pt x="274" y="29"/>
                    <a:pt x="269" y="31"/>
                  </a:cubicBezTo>
                  <a:cubicBezTo>
                    <a:pt x="257" y="37"/>
                    <a:pt x="244" y="43"/>
                    <a:pt x="232" y="49"/>
                  </a:cubicBezTo>
                  <a:cubicBezTo>
                    <a:pt x="231" y="49"/>
                    <a:pt x="229" y="51"/>
                    <a:pt x="228" y="50"/>
                  </a:cubicBezTo>
                  <a:cubicBezTo>
                    <a:pt x="222" y="48"/>
                    <a:pt x="216" y="48"/>
                    <a:pt x="213" y="40"/>
                  </a:cubicBezTo>
                  <a:cubicBezTo>
                    <a:pt x="208" y="29"/>
                    <a:pt x="201" y="18"/>
                    <a:pt x="196" y="7"/>
                  </a:cubicBezTo>
                  <a:cubicBezTo>
                    <a:pt x="193" y="2"/>
                    <a:pt x="189" y="0"/>
                    <a:pt x="183" y="1"/>
                  </a:cubicBezTo>
                  <a:cubicBezTo>
                    <a:pt x="172" y="2"/>
                    <a:pt x="162" y="2"/>
                    <a:pt x="151" y="3"/>
                  </a:cubicBezTo>
                  <a:cubicBezTo>
                    <a:pt x="145" y="3"/>
                    <a:pt x="141" y="6"/>
                    <a:pt x="139" y="11"/>
                  </a:cubicBezTo>
                  <a:cubicBezTo>
                    <a:pt x="135" y="22"/>
                    <a:pt x="131" y="32"/>
                    <a:pt x="128" y="42"/>
                  </a:cubicBezTo>
                  <a:cubicBezTo>
                    <a:pt x="126" y="49"/>
                    <a:pt x="122" y="54"/>
                    <a:pt x="115" y="56"/>
                  </a:cubicBezTo>
                  <a:cubicBezTo>
                    <a:pt x="113" y="57"/>
                    <a:pt x="111" y="57"/>
                    <a:pt x="109" y="57"/>
                  </a:cubicBezTo>
                  <a:cubicBezTo>
                    <a:pt x="98" y="53"/>
                    <a:pt x="87" y="49"/>
                    <a:pt x="76" y="46"/>
                  </a:cubicBezTo>
                  <a:cubicBezTo>
                    <a:pt x="72" y="45"/>
                    <a:pt x="69" y="44"/>
                    <a:pt x="64" y="43"/>
                  </a:cubicBezTo>
                  <a:cubicBezTo>
                    <a:pt x="62" y="45"/>
                    <a:pt x="59" y="46"/>
                    <a:pt x="57" y="48"/>
                  </a:cubicBezTo>
                  <a:cubicBezTo>
                    <a:pt x="49" y="56"/>
                    <a:pt x="42" y="64"/>
                    <a:pt x="35" y="72"/>
                  </a:cubicBezTo>
                  <a:cubicBezTo>
                    <a:pt x="30" y="77"/>
                    <a:pt x="29" y="81"/>
                    <a:pt x="32" y="87"/>
                  </a:cubicBezTo>
                  <a:cubicBezTo>
                    <a:pt x="37" y="97"/>
                    <a:pt x="41" y="107"/>
                    <a:pt x="47" y="117"/>
                  </a:cubicBezTo>
                  <a:cubicBezTo>
                    <a:pt x="50" y="123"/>
                    <a:pt x="51" y="128"/>
                    <a:pt x="48" y="134"/>
                  </a:cubicBezTo>
                  <a:cubicBezTo>
                    <a:pt x="47" y="137"/>
                    <a:pt x="46" y="138"/>
                    <a:pt x="43" y="139"/>
                  </a:cubicBezTo>
                  <a:cubicBezTo>
                    <a:pt x="36" y="143"/>
                    <a:pt x="29" y="146"/>
                    <a:pt x="21" y="150"/>
                  </a:cubicBezTo>
                  <a:cubicBezTo>
                    <a:pt x="16" y="153"/>
                    <a:pt x="10" y="156"/>
                    <a:pt x="4" y="159"/>
                  </a:cubicBezTo>
                  <a:cubicBezTo>
                    <a:pt x="1" y="161"/>
                    <a:pt x="0" y="165"/>
                    <a:pt x="0" y="169"/>
                  </a:cubicBezTo>
                  <a:cubicBezTo>
                    <a:pt x="1" y="180"/>
                    <a:pt x="2" y="191"/>
                    <a:pt x="2" y="201"/>
                  </a:cubicBezTo>
                  <a:cubicBezTo>
                    <a:pt x="2" y="208"/>
                    <a:pt x="5" y="212"/>
                    <a:pt x="11" y="214"/>
                  </a:cubicBezTo>
                  <a:close/>
                  <a:moveTo>
                    <a:pt x="174" y="113"/>
                  </a:moveTo>
                  <a:cubicBezTo>
                    <a:pt x="209" y="111"/>
                    <a:pt x="239" y="137"/>
                    <a:pt x="241" y="171"/>
                  </a:cubicBezTo>
                  <a:cubicBezTo>
                    <a:pt x="243" y="205"/>
                    <a:pt x="216" y="235"/>
                    <a:pt x="182" y="237"/>
                  </a:cubicBezTo>
                  <a:cubicBezTo>
                    <a:pt x="147" y="239"/>
                    <a:pt x="117" y="213"/>
                    <a:pt x="115" y="179"/>
                  </a:cubicBezTo>
                  <a:cubicBezTo>
                    <a:pt x="113" y="144"/>
                    <a:pt x="139" y="115"/>
                    <a:pt x="174" y="113"/>
                  </a:cubicBezTo>
                  <a:close/>
                </a:path>
              </a:pathLst>
            </a:custGeom>
            <a:noFill/>
            <a:ln w="28575" cmpd="sng">
              <a:solidFill>
                <a:schemeClr val="accent6">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noEditPoints="1"/>
            </p:cNvSpPr>
            <p:nvPr/>
          </p:nvSpPr>
          <p:spPr bwMode="auto">
            <a:xfrm rot="671579">
              <a:off x="7215006" y="3315274"/>
              <a:ext cx="980187" cy="963682"/>
            </a:xfrm>
            <a:custGeom>
              <a:avLst/>
              <a:gdLst>
                <a:gd name="T0" fmla="*/ 46 w 356"/>
                <a:gd name="T1" fmla="*/ 226 h 350"/>
                <a:gd name="T2" fmla="*/ 56 w 356"/>
                <a:gd name="T3" fmla="*/ 246 h 350"/>
                <a:gd name="T4" fmla="*/ 49 w 356"/>
                <a:gd name="T5" fmla="*/ 295 h 350"/>
                <a:gd name="T6" fmla="*/ 87 w 356"/>
                <a:gd name="T7" fmla="*/ 319 h 350"/>
                <a:gd name="T8" fmla="*/ 131 w 356"/>
                <a:gd name="T9" fmla="*/ 301 h 350"/>
                <a:gd name="T10" fmla="*/ 147 w 356"/>
                <a:gd name="T11" fmla="*/ 319 h 350"/>
                <a:gd name="T12" fmla="*/ 173 w 356"/>
                <a:gd name="T13" fmla="*/ 349 h 350"/>
                <a:gd name="T14" fmla="*/ 217 w 356"/>
                <a:gd name="T15" fmla="*/ 338 h 350"/>
                <a:gd name="T16" fmla="*/ 240 w 356"/>
                <a:gd name="T17" fmla="*/ 294 h 350"/>
                <a:gd name="T18" fmla="*/ 286 w 356"/>
                <a:gd name="T19" fmla="*/ 306 h 350"/>
                <a:gd name="T20" fmla="*/ 321 w 356"/>
                <a:gd name="T21" fmla="*/ 278 h 350"/>
                <a:gd name="T22" fmla="*/ 309 w 356"/>
                <a:gd name="T23" fmla="*/ 233 h 350"/>
                <a:gd name="T24" fmla="*/ 312 w 356"/>
                <a:gd name="T25" fmla="*/ 211 h 350"/>
                <a:gd name="T26" fmla="*/ 351 w 356"/>
                <a:gd name="T27" fmla="*/ 191 h 350"/>
                <a:gd name="T28" fmla="*/ 354 w 356"/>
                <a:gd name="T29" fmla="*/ 149 h 350"/>
                <a:gd name="T30" fmla="*/ 307 w 356"/>
                <a:gd name="T31" fmla="*/ 123 h 350"/>
                <a:gd name="T32" fmla="*/ 300 w 356"/>
                <a:gd name="T33" fmla="*/ 104 h 350"/>
                <a:gd name="T34" fmla="*/ 307 w 356"/>
                <a:gd name="T35" fmla="*/ 55 h 350"/>
                <a:gd name="T36" fmla="*/ 269 w 356"/>
                <a:gd name="T37" fmla="*/ 31 h 350"/>
                <a:gd name="T38" fmla="*/ 228 w 356"/>
                <a:gd name="T39" fmla="*/ 50 h 350"/>
                <a:gd name="T40" fmla="*/ 196 w 356"/>
                <a:gd name="T41" fmla="*/ 7 h 350"/>
                <a:gd name="T42" fmla="*/ 151 w 356"/>
                <a:gd name="T43" fmla="*/ 3 h 350"/>
                <a:gd name="T44" fmla="*/ 128 w 356"/>
                <a:gd name="T45" fmla="*/ 42 h 350"/>
                <a:gd name="T46" fmla="*/ 109 w 356"/>
                <a:gd name="T47" fmla="*/ 57 h 350"/>
                <a:gd name="T48" fmla="*/ 64 w 356"/>
                <a:gd name="T49" fmla="*/ 43 h 350"/>
                <a:gd name="T50" fmla="*/ 35 w 356"/>
                <a:gd name="T51" fmla="*/ 72 h 350"/>
                <a:gd name="T52" fmla="*/ 47 w 356"/>
                <a:gd name="T53" fmla="*/ 117 h 350"/>
                <a:gd name="T54" fmla="*/ 43 w 356"/>
                <a:gd name="T55" fmla="*/ 139 h 350"/>
                <a:gd name="T56" fmla="*/ 4 w 356"/>
                <a:gd name="T57" fmla="*/ 159 h 350"/>
                <a:gd name="T58" fmla="*/ 2 w 356"/>
                <a:gd name="T59" fmla="*/ 201 h 350"/>
                <a:gd name="T60" fmla="*/ 174 w 356"/>
                <a:gd name="T61" fmla="*/ 113 h 350"/>
                <a:gd name="T62" fmla="*/ 182 w 356"/>
                <a:gd name="T63" fmla="*/ 237 h 350"/>
                <a:gd name="T64" fmla="*/ 174 w 356"/>
                <a:gd name="T65" fmla="*/ 11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6" h="350">
                  <a:moveTo>
                    <a:pt x="11" y="214"/>
                  </a:moveTo>
                  <a:cubicBezTo>
                    <a:pt x="23" y="218"/>
                    <a:pt x="34" y="222"/>
                    <a:pt x="46" y="226"/>
                  </a:cubicBezTo>
                  <a:cubicBezTo>
                    <a:pt x="50" y="227"/>
                    <a:pt x="53" y="229"/>
                    <a:pt x="55" y="234"/>
                  </a:cubicBezTo>
                  <a:cubicBezTo>
                    <a:pt x="57" y="238"/>
                    <a:pt x="58" y="241"/>
                    <a:pt x="56" y="246"/>
                  </a:cubicBezTo>
                  <a:cubicBezTo>
                    <a:pt x="52" y="257"/>
                    <a:pt x="48" y="269"/>
                    <a:pt x="44" y="281"/>
                  </a:cubicBezTo>
                  <a:cubicBezTo>
                    <a:pt x="43" y="287"/>
                    <a:pt x="44" y="291"/>
                    <a:pt x="49" y="295"/>
                  </a:cubicBezTo>
                  <a:cubicBezTo>
                    <a:pt x="57" y="302"/>
                    <a:pt x="65" y="309"/>
                    <a:pt x="73" y="316"/>
                  </a:cubicBezTo>
                  <a:cubicBezTo>
                    <a:pt x="77" y="320"/>
                    <a:pt x="82" y="321"/>
                    <a:pt x="87" y="319"/>
                  </a:cubicBezTo>
                  <a:cubicBezTo>
                    <a:pt x="99" y="313"/>
                    <a:pt x="111" y="307"/>
                    <a:pt x="122" y="302"/>
                  </a:cubicBezTo>
                  <a:cubicBezTo>
                    <a:pt x="126" y="300"/>
                    <a:pt x="128" y="300"/>
                    <a:pt x="131" y="301"/>
                  </a:cubicBezTo>
                  <a:cubicBezTo>
                    <a:pt x="138" y="302"/>
                    <a:pt x="142" y="306"/>
                    <a:pt x="144" y="312"/>
                  </a:cubicBezTo>
                  <a:cubicBezTo>
                    <a:pt x="145" y="314"/>
                    <a:pt x="146" y="317"/>
                    <a:pt x="147" y="319"/>
                  </a:cubicBezTo>
                  <a:cubicBezTo>
                    <a:pt x="151" y="327"/>
                    <a:pt x="156" y="335"/>
                    <a:pt x="160" y="342"/>
                  </a:cubicBezTo>
                  <a:cubicBezTo>
                    <a:pt x="163" y="348"/>
                    <a:pt x="167" y="350"/>
                    <a:pt x="173" y="349"/>
                  </a:cubicBezTo>
                  <a:cubicBezTo>
                    <a:pt x="183" y="348"/>
                    <a:pt x="194" y="348"/>
                    <a:pt x="204" y="347"/>
                  </a:cubicBezTo>
                  <a:cubicBezTo>
                    <a:pt x="211" y="347"/>
                    <a:pt x="215" y="344"/>
                    <a:pt x="217" y="338"/>
                  </a:cubicBezTo>
                  <a:cubicBezTo>
                    <a:pt x="221" y="328"/>
                    <a:pt x="225" y="318"/>
                    <a:pt x="228" y="307"/>
                  </a:cubicBezTo>
                  <a:cubicBezTo>
                    <a:pt x="230" y="301"/>
                    <a:pt x="233" y="296"/>
                    <a:pt x="240" y="294"/>
                  </a:cubicBezTo>
                  <a:cubicBezTo>
                    <a:pt x="243" y="293"/>
                    <a:pt x="245" y="293"/>
                    <a:pt x="248" y="294"/>
                  </a:cubicBezTo>
                  <a:cubicBezTo>
                    <a:pt x="260" y="298"/>
                    <a:pt x="273" y="302"/>
                    <a:pt x="286" y="306"/>
                  </a:cubicBezTo>
                  <a:cubicBezTo>
                    <a:pt x="292" y="307"/>
                    <a:pt x="296" y="305"/>
                    <a:pt x="300" y="301"/>
                  </a:cubicBezTo>
                  <a:cubicBezTo>
                    <a:pt x="307" y="293"/>
                    <a:pt x="314" y="285"/>
                    <a:pt x="321" y="278"/>
                  </a:cubicBezTo>
                  <a:cubicBezTo>
                    <a:pt x="326" y="273"/>
                    <a:pt x="327" y="268"/>
                    <a:pt x="324" y="263"/>
                  </a:cubicBezTo>
                  <a:cubicBezTo>
                    <a:pt x="319" y="253"/>
                    <a:pt x="314" y="243"/>
                    <a:pt x="309" y="233"/>
                  </a:cubicBezTo>
                  <a:cubicBezTo>
                    <a:pt x="305" y="227"/>
                    <a:pt x="305" y="222"/>
                    <a:pt x="308" y="216"/>
                  </a:cubicBezTo>
                  <a:cubicBezTo>
                    <a:pt x="309" y="213"/>
                    <a:pt x="310" y="212"/>
                    <a:pt x="312" y="211"/>
                  </a:cubicBezTo>
                  <a:cubicBezTo>
                    <a:pt x="320" y="207"/>
                    <a:pt x="327" y="204"/>
                    <a:pt x="335" y="200"/>
                  </a:cubicBezTo>
                  <a:cubicBezTo>
                    <a:pt x="340" y="197"/>
                    <a:pt x="345" y="194"/>
                    <a:pt x="351" y="191"/>
                  </a:cubicBezTo>
                  <a:cubicBezTo>
                    <a:pt x="355" y="189"/>
                    <a:pt x="356" y="185"/>
                    <a:pt x="356" y="181"/>
                  </a:cubicBezTo>
                  <a:cubicBezTo>
                    <a:pt x="355" y="170"/>
                    <a:pt x="354" y="160"/>
                    <a:pt x="354" y="149"/>
                  </a:cubicBezTo>
                  <a:cubicBezTo>
                    <a:pt x="354" y="142"/>
                    <a:pt x="350" y="138"/>
                    <a:pt x="344" y="135"/>
                  </a:cubicBezTo>
                  <a:cubicBezTo>
                    <a:pt x="332" y="131"/>
                    <a:pt x="319" y="127"/>
                    <a:pt x="307" y="123"/>
                  </a:cubicBezTo>
                  <a:cubicBezTo>
                    <a:pt x="306" y="123"/>
                    <a:pt x="304" y="122"/>
                    <a:pt x="304" y="121"/>
                  </a:cubicBezTo>
                  <a:cubicBezTo>
                    <a:pt x="301" y="116"/>
                    <a:pt x="297" y="111"/>
                    <a:pt x="300" y="104"/>
                  </a:cubicBezTo>
                  <a:cubicBezTo>
                    <a:pt x="304" y="93"/>
                    <a:pt x="308" y="81"/>
                    <a:pt x="311" y="69"/>
                  </a:cubicBezTo>
                  <a:cubicBezTo>
                    <a:pt x="313" y="63"/>
                    <a:pt x="312" y="59"/>
                    <a:pt x="307" y="55"/>
                  </a:cubicBezTo>
                  <a:cubicBezTo>
                    <a:pt x="298" y="48"/>
                    <a:pt x="291" y="41"/>
                    <a:pt x="283" y="34"/>
                  </a:cubicBezTo>
                  <a:cubicBezTo>
                    <a:pt x="279" y="30"/>
                    <a:pt x="274" y="29"/>
                    <a:pt x="269" y="31"/>
                  </a:cubicBezTo>
                  <a:cubicBezTo>
                    <a:pt x="257" y="37"/>
                    <a:pt x="244" y="43"/>
                    <a:pt x="232" y="49"/>
                  </a:cubicBezTo>
                  <a:cubicBezTo>
                    <a:pt x="231" y="49"/>
                    <a:pt x="229" y="51"/>
                    <a:pt x="228" y="50"/>
                  </a:cubicBezTo>
                  <a:cubicBezTo>
                    <a:pt x="222" y="48"/>
                    <a:pt x="216" y="48"/>
                    <a:pt x="213" y="40"/>
                  </a:cubicBezTo>
                  <a:cubicBezTo>
                    <a:pt x="208" y="29"/>
                    <a:pt x="201" y="18"/>
                    <a:pt x="196" y="7"/>
                  </a:cubicBezTo>
                  <a:cubicBezTo>
                    <a:pt x="193" y="2"/>
                    <a:pt x="189" y="0"/>
                    <a:pt x="183" y="1"/>
                  </a:cubicBezTo>
                  <a:cubicBezTo>
                    <a:pt x="172" y="2"/>
                    <a:pt x="162" y="2"/>
                    <a:pt x="151" y="3"/>
                  </a:cubicBezTo>
                  <a:cubicBezTo>
                    <a:pt x="145" y="3"/>
                    <a:pt x="141" y="6"/>
                    <a:pt x="139" y="11"/>
                  </a:cubicBezTo>
                  <a:cubicBezTo>
                    <a:pt x="135" y="22"/>
                    <a:pt x="131" y="32"/>
                    <a:pt x="128" y="42"/>
                  </a:cubicBezTo>
                  <a:cubicBezTo>
                    <a:pt x="126" y="49"/>
                    <a:pt x="122" y="54"/>
                    <a:pt x="115" y="56"/>
                  </a:cubicBezTo>
                  <a:cubicBezTo>
                    <a:pt x="113" y="57"/>
                    <a:pt x="111" y="57"/>
                    <a:pt x="109" y="57"/>
                  </a:cubicBezTo>
                  <a:cubicBezTo>
                    <a:pt x="98" y="53"/>
                    <a:pt x="87" y="49"/>
                    <a:pt x="76" y="46"/>
                  </a:cubicBezTo>
                  <a:cubicBezTo>
                    <a:pt x="72" y="45"/>
                    <a:pt x="69" y="44"/>
                    <a:pt x="64" y="43"/>
                  </a:cubicBezTo>
                  <a:cubicBezTo>
                    <a:pt x="62" y="45"/>
                    <a:pt x="59" y="46"/>
                    <a:pt x="57" y="48"/>
                  </a:cubicBezTo>
                  <a:cubicBezTo>
                    <a:pt x="49" y="56"/>
                    <a:pt x="42" y="64"/>
                    <a:pt x="35" y="72"/>
                  </a:cubicBezTo>
                  <a:cubicBezTo>
                    <a:pt x="30" y="77"/>
                    <a:pt x="29" y="81"/>
                    <a:pt x="32" y="87"/>
                  </a:cubicBezTo>
                  <a:cubicBezTo>
                    <a:pt x="37" y="97"/>
                    <a:pt x="41" y="107"/>
                    <a:pt x="47" y="117"/>
                  </a:cubicBezTo>
                  <a:cubicBezTo>
                    <a:pt x="50" y="123"/>
                    <a:pt x="51" y="128"/>
                    <a:pt x="48" y="134"/>
                  </a:cubicBezTo>
                  <a:cubicBezTo>
                    <a:pt x="47" y="137"/>
                    <a:pt x="46" y="138"/>
                    <a:pt x="43" y="139"/>
                  </a:cubicBezTo>
                  <a:cubicBezTo>
                    <a:pt x="36" y="143"/>
                    <a:pt x="29" y="146"/>
                    <a:pt x="21" y="150"/>
                  </a:cubicBezTo>
                  <a:cubicBezTo>
                    <a:pt x="16" y="153"/>
                    <a:pt x="10" y="156"/>
                    <a:pt x="4" y="159"/>
                  </a:cubicBezTo>
                  <a:cubicBezTo>
                    <a:pt x="1" y="161"/>
                    <a:pt x="0" y="165"/>
                    <a:pt x="0" y="169"/>
                  </a:cubicBezTo>
                  <a:cubicBezTo>
                    <a:pt x="1" y="180"/>
                    <a:pt x="2" y="191"/>
                    <a:pt x="2" y="201"/>
                  </a:cubicBezTo>
                  <a:cubicBezTo>
                    <a:pt x="2" y="208"/>
                    <a:pt x="5" y="212"/>
                    <a:pt x="11" y="214"/>
                  </a:cubicBezTo>
                  <a:close/>
                  <a:moveTo>
                    <a:pt x="174" y="113"/>
                  </a:moveTo>
                  <a:cubicBezTo>
                    <a:pt x="209" y="111"/>
                    <a:pt x="239" y="137"/>
                    <a:pt x="241" y="171"/>
                  </a:cubicBezTo>
                  <a:cubicBezTo>
                    <a:pt x="243" y="205"/>
                    <a:pt x="216" y="235"/>
                    <a:pt x="182" y="237"/>
                  </a:cubicBezTo>
                  <a:cubicBezTo>
                    <a:pt x="147" y="239"/>
                    <a:pt x="117" y="213"/>
                    <a:pt x="115" y="179"/>
                  </a:cubicBezTo>
                  <a:cubicBezTo>
                    <a:pt x="113" y="144"/>
                    <a:pt x="139" y="115"/>
                    <a:pt x="174" y="113"/>
                  </a:cubicBezTo>
                  <a:close/>
                </a:path>
              </a:pathLst>
            </a:custGeom>
            <a:noFill/>
            <a:ln w="28575" cmpd="sng">
              <a:solidFill>
                <a:schemeClr val="accent5">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1"/>
          <p:cNvSpPr txBox="1">
            <a:spLocks/>
          </p:cNvSpPr>
          <p:nvPr/>
        </p:nvSpPr>
        <p:spPr>
          <a:xfrm>
            <a:off x="4679645" y="4645820"/>
            <a:ext cx="2749800" cy="1384995"/>
          </a:xfrm>
          <a:prstGeom prst="rect">
            <a:avLst/>
          </a:prstGeom>
        </p:spPr>
        <p:txBody>
          <a:bodyPr wrap="square">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lgn="ctr">
              <a:spcAft>
                <a:spcPts val="800"/>
              </a:spcAft>
              <a:buNone/>
            </a:pPr>
            <a:r>
              <a:rPr lang="en-US" dirty="0">
                <a:solidFill>
                  <a:schemeClr val="bg1"/>
                </a:solidFill>
              </a:rPr>
              <a:t>Data science</a:t>
            </a:r>
          </a:p>
          <a:p>
            <a:pPr marL="0" lvl="1" indent="0" algn="ctr">
              <a:spcAft>
                <a:spcPts val="800"/>
              </a:spcAft>
              <a:buNone/>
            </a:pPr>
            <a:r>
              <a:rPr lang="en-US" dirty="0">
                <a:solidFill>
                  <a:schemeClr val="bg1"/>
                </a:solidFill>
              </a:rPr>
              <a:t>Algorithms &amp; models</a:t>
            </a:r>
          </a:p>
          <a:p>
            <a:pPr marL="0" lvl="1" indent="0" algn="ctr">
              <a:spcAft>
                <a:spcPts val="800"/>
              </a:spcAft>
              <a:buNone/>
            </a:pPr>
            <a:r>
              <a:rPr lang="en-US" dirty="0">
                <a:solidFill>
                  <a:schemeClr val="bg1"/>
                </a:solidFill>
              </a:rPr>
              <a:t>Machine learning</a:t>
            </a:r>
          </a:p>
          <a:p>
            <a:pPr marL="0" lvl="1" indent="0" algn="ctr">
              <a:spcAft>
                <a:spcPts val="800"/>
              </a:spcAft>
              <a:buNone/>
            </a:pPr>
            <a:r>
              <a:rPr lang="en-US" dirty="0" smtClean="0">
                <a:solidFill>
                  <a:schemeClr val="bg1"/>
                </a:solidFill>
              </a:rPr>
              <a:t>AI</a:t>
            </a:r>
            <a:endParaRPr lang="en-US" dirty="0">
              <a:solidFill>
                <a:schemeClr val="bg1"/>
              </a:solidFill>
            </a:endParaRPr>
          </a:p>
        </p:txBody>
      </p:sp>
      <p:sp>
        <p:nvSpPr>
          <p:cNvPr id="37" name="Text Placeholder 1"/>
          <p:cNvSpPr txBox="1">
            <a:spLocks/>
          </p:cNvSpPr>
          <p:nvPr/>
        </p:nvSpPr>
        <p:spPr>
          <a:xfrm>
            <a:off x="8649706" y="4414100"/>
            <a:ext cx="2626182" cy="1384995"/>
          </a:xfrm>
          <a:prstGeom prst="rect">
            <a:avLst/>
          </a:prstGeom>
        </p:spPr>
        <p:txBody>
          <a:bodyPr wrap="square">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lgn="ctr">
              <a:spcAft>
                <a:spcPts val="800"/>
              </a:spcAft>
              <a:buNone/>
            </a:pPr>
            <a:r>
              <a:rPr lang="en-US" dirty="0">
                <a:solidFill>
                  <a:schemeClr val="bg1"/>
                </a:solidFill>
              </a:rPr>
              <a:t>Directed action</a:t>
            </a:r>
          </a:p>
          <a:p>
            <a:pPr marL="0" lvl="1" indent="0" algn="ctr">
              <a:spcAft>
                <a:spcPts val="800"/>
              </a:spcAft>
              <a:buNone/>
            </a:pPr>
            <a:r>
              <a:rPr lang="en-US" dirty="0">
                <a:solidFill>
                  <a:schemeClr val="bg1"/>
                </a:solidFill>
              </a:rPr>
              <a:t>Continuous intelligence</a:t>
            </a:r>
          </a:p>
          <a:p>
            <a:pPr marL="0" lvl="1" indent="0" algn="ctr">
              <a:spcAft>
                <a:spcPts val="800"/>
              </a:spcAft>
              <a:buNone/>
            </a:pPr>
            <a:r>
              <a:rPr lang="en-US" dirty="0">
                <a:solidFill>
                  <a:schemeClr val="bg1"/>
                </a:solidFill>
              </a:rPr>
              <a:t>Applications</a:t>
            </a:r>
          </a:p>
          <a:p>
            <a:pPr marL="0" lvl="1" indent="0" algn="ctr">
              <a:spcAft>
                <a:spcPts val="800"/>
              </a:spcAft>
              <a:buNone/>
            </a:pPr>
            <a:r>
              <a:rPr lang="en-US" dirty="0">
                <a:solidFill>
                  <a:schemeClr val="bg1"/>
                </a:solidFill>
              </a:rPr>
              <a:t>Systems integration</a:t>
            </a:r>
          </a:p>
        </p:txBody>
      </p:sp>
      <p:sp>
        <p:nvSpPr>
          <p:cNvPr id="38" name="Text Placeholder 1"/>
          <p:cNvSpPr txBox="1">
            <a:spLocks/>
          </p:cNvSpPr>
          <p:nvPr/>
        </p:nvSpPr>
        <p:spPr>
          <a:xfrm>
            <a:off x="491760" y="4317310"/>
            <a:ext cx="2967624" cy="1877437"/>
          </a:xfrm>
          <a:prstGeom prst="rect">
            <a:avLst/>
          </a:prstGeom>
        </p:spPr>
        <p:txBody>
          <a:bodyPr wrap="square">
            <a:spAutoFit/>
          </a:bodyPr>
          <a:lst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lgn="ctr">
              <a:spcAft>
                <a:spcPts val="800"/>
              </a:spcAft>
              <a:buNone/>
            </a:pPr>
            <a:r>
              <a:rPr lang="en-US" dirty="0" smtClean="0">
                <a:solidFill>
                  <a:schemeClr val="bg1"/>
                </a:solidFill>
              </a:rPr>
              <a:t>Internal </a:t>
            </a:r>
            <a:r>
              <a:rPr lang="en-US" dirty="0">
                <a:solidFill>
                  <a:schemeClr val="bg1"/>
                </a:solidFill>
              </a:rPr>
              <a:t>&amp;</a:t>
            </a:r>
            <a:r>
              <a:rPr lang="en-US" dirty="0" smtClean="0">
                <a:solidFill>
                  <a:schemeClr val="bg1"/>
                </a:solidFill>
              </a:rPr>
              <a:t> </a:t>
            </a:r>
            <a:r>
              <a:rPr lang="en-US" dirty="0">
                <a:solidFill>
                  <a:schemeClr val="bg1"/>
                </a:solidFill>
              </a:rPr>
              <a:t>external data</a:t>
            </a:r>
          </a:p>
          <a:p>
            <a:pPr marL="0" lvl="1" indent="0" algn="ctr">
              <a:spcAft>
                <a:spcPts val="800"/>
              </a:spcAft>
              <a:buNone/>
            </a:pPr>
            <a:r>
              <a:rPr lang="en-US" dirty="0" smtClean="0">
                <a:solidFill>
                  <a:schemeClr val="bg1"/>
                </a:solidFill>
              </a:rPr>
              <a:t>Structured &amp;</a:t>
            </a:r>
            <a:r>
              <a:rPr lang="en-US" dirty="0" smtClean="0">
                <a:solidFill>
                  <a:schemeClr val="bg1"/>
                </a:solidFill>
              </a:rPr>
              <a:t/>
            </a:r>
            <a:br>
              <a:rPr lang="en-US" dirty="0" smtClean="0">
                <a:solidFill>
                  <a:schemeClr val="bg1"/>
                </a:solidFill>
              </a:rPr>
            </a:br>
            <a:r>
              <a:rPr lang="en-US" dirty="0" smtClean="0">
                <a:solidFill>
                  <a:schemeClr val="bg1"/>
                </a:solidFill>
              </a:rPr>
              <a:t>unstructured data</a:t>
            </a:r>
          </a:p>
          <a:p>
            <a:pPr marL="0" lvl="1" indent="0" algn="ctr">
              <a:spcAft>
                <a:spcPts val="800"/>
              </a:spcAft>
              <a:buNone/>
            </a:pPr>
            <a:r>
              <a:rPr lang="en-US" dirty="0" smtClean="0">
                <a:solidFill>
                  <a:schemeClr val="bg1"/>
                </a:solidFill>
              </a:rPr>
              <a:t>ETL</a:t>
            </a:r>
          </a:p>
          <a:p>
            <a:pPr marL="0" lvl="1" indent="0" algn="ctr">
              <a:spcAft>
                <a:spcPts val="800"/>
              </a:spcAft>
              <a:buNone/>
            </a:pPr>
            <a:r>
              <a:rPr lang="en-US" dirty="0" smtClean="0">
                <a:solidFill>
                  <a:schemeClr val="bg1"/>
                </a:solidFill>
              </a:rPr>
              <a:t>Signal Generation &amp; Feature Engineering</a:t>
            </a:r>
            <a:endParaRPr lang="en-US" dirty="0">
              <a:solidFill>
                <a:schemeClr val="bg1"/>
              </a:solidFill>
            </a:endParaRPr>
          </a:p>
        </p:txBody>
      </p:sp>
    </p:spTree>
    <p:extLst>
      <p:ext uri="{BB962C8B-B14F-4D97-AF65-F5344CB8AC3E}">
        <p14:creationId xmlns:p14="http://schemas.microsoft.com/office/powerpoint/2010/main" val="51833471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0JEPh1XakaEUHMeIKr_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8ywHxwpTUOcmdi8o548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cPYtTSw7EupxUsXz9vbdQ"/>
</p:tagLst>
</file>

<file path=ppt/theme/theme1.xml><?xml version="1.0" encoding="utf-8"?>
<a:theme xmlns:a="http://schemas.openxmlformats.org/drawingml/2006/main" name="Deloitte_16_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Deloitte_16_9_Onscreen.potx</Template>
  <TotalTime>5830</TotalTime>
  <Words>1396</Words>
  <Application>Microsoft Office PowerPoint</Application>
  <PresentationFormat>Widescreen</PresentationFormat>
  <Paragraphs>412</Paragraphs>
  <Slides>28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Monotype Corsiva</vt:lpstr>
      <vt:lpstr>Open Sans</vt:lpstr>
      <vt:lpstr>Verdana</vt:lpstr>
      <vt:lpstr>Wingdings</vt:lpstr>
      <vt:lpstr>Wingdings 2</vt:lpstr>
      <vt:lpstr>Deloitte_16_9_Onscreen</vt:lpstr>
      <vt:lpstr>think-cell Slide</vt:lpstr>
      <vt:lpstr>PowerPoint Presentation</vt:lpstr>
      <vt:lpstr>Strategic Analytics and Insights</vt:lpstr>
      <vt:lpstr>PowerPoint Presentation</vt:lpstr>
      <vt:lpstr>Identifying signals and patterns and providing alerts</vt:lpstr>
      <vt:lpstr>PowerPoint Presentation</vt:lpstr>
      <vt:lpstr>How some companies are aiming to monetizing these solutions…</vt:lpstr>
      <vt:lpstr>So why not use the same tools for applications like these…</vt:lpstr>
      <vt:lpstr>A new approach to commercial analytics problem solving</vt:lpstr>
      <vt:lpstr>PowerPoint Presentation</vt:lpstr>
      <vt:lpstr>Science: Business Issues  Problem Classes  Algorithms</vt:lpstr>
      <vt:lpstr>Incomplete data</vt:lpstr>
      <vt:lpstr>PowerPoint Presentation</vt:lpstr>
      <vt:lpstr>Algorithms </vt:lpstr>
      <vt:lpstr>PowerPoint Presentation</vt:lpstr>
      <vt:lpstr>Incomplete Data Algorithms in action</vt:lpstr>
      <vt:lpstr>Classification</vt:lpstr>
      <vt:lpstr>Classification Algorithms using Deep Learning</vt:lpstr>
      <vt:lpstr>Deep learning in action</vt:lpstr>
      <vt:lpstr>Segmentation</vt:lpstr>
      <vt:lpstr>Segmentation using K-means Algorithm and Gaussian Mixture Modeling</vt:lpstr>
      <vt:lpstr>Segmentation in Action</vt:lpstr>
      <vt:lpstr>Classify, segment and learn</vt:lpstr>
      <vt:lpstr>Classify, Segment and Learn</vt:lpstr>
      <vt:lpstr>Matching segments to treatments using explore/exploit algorithms</vt:lpstr>
      <vt:lpstr>Explore/Exploit in Action</vt:lpstr>
      <vt:lpstr>How are analytics current being leveraged?</vt:lpstr>
      <vt:lpstr>What are the roadblocks?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US_16_9_Onscreen</dc:title>
  <dc:creator>Microsoft Office User</dc:creator>
  <cp:lastModifiedBy>Roberts, Bill</cp:lastModifiedBy>
  <cp:revision>330</cp:revision>
  <cp:lastPrinted>2014-06-25T02:16:22Z</cp:lastPrinted>
  <dcterms:created xsi:type="dcterms:W3CDTF">2016-04-06T10:12:55Z</dcterms:created>
  <dcterms:modified xsi:type="dcterms:W3CDTF">2019-04-15T18:57:13Z</dcterms:modified>
</cp:coreProperties>
</file>